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embedTrueTypeFonts="1" saveSubsetFonts="1">
  <p:sldMasterIdLst>
    <p:sldMasterId id="2147483652" r:id="rId1"/>
    <p:sldMasterId id="2147483656" r:id="rId2"/>
    <p:sldMasterId id="2147483669" r:id="rId3"/>
  </p:sldMasterIdLst>
  <p:notesMasterIdLst>
    <p:notesMasterId r:id="rId27"/>
  </p:notesMasterIdLst>
  <p:handoutMasterIdLst>
    <p:handoutMasterId r:id="rId28"/>
  </p:handoutMasterIdLst>
  <p:sldIdLst>
    <p:sldId id="558" r:id="rId4"/>
    <p:sldId id="561" r:id="rId5"/>
    <p:sldId id="560" r:id="rId6"/>
    <p:sldId id="529" r:id="rId7"/>
    <p:sldId id="562" r:id="rId8"/>
    <p:sldId id="536" r:id="rId9"/>
    <p:sldId id="539" r:id="rId10"/>
    <p:sldId id="571" r:id="rId11"/>
    <p:sldId id="564" r:id="rId12"/>
    <p:sldId id="565" r:id="rId13"/>
    <p:sldId id="541" r:id="rId14"/>
    <p:sldId id="544" r:id="rId15"/>
    <p:sldId id="545" r:id="rId16"/>
    <p:sldId id="566" r:id="rId17"/>
    <p:sldId id="546" r:id="rId18"/>
    <p:sldId id="547" r:id="rId19"/>
    <p:sldId id="569" r:id="rId20"/>
    <p:sldId id="570" r:id="rId21"/>
    <p:sldId id="552" r:id="rId22"/>
    <p:sldId id="553" r:id="rId23"/>
    <p:sldId id="526" r:id="rId24"/>
    <p:sldId id="568" r:id="rId25"/>
    <p:sldId id="567" r:id="rId26"/>
  </p:sldIdLst>
  <p:sldSz cx="12192000" cy="6858000"/>
  <p:notesSz cx="6735763" cy="9866313"/>
  <p:embeddedFontLst>
    <p:embeddedFont>
      <p:font typeface="Segoe UI Semilight" panose="020B0402040204020203" pitchFamily="34" charset="0"/>
      <p:regular r:id="rId29"/>
      <p:italic r:id="rId30"/>
    </p:embeddedFont>
    <p:embeddedFont>
      <p:font typeface="Microsoft JhengHei UI" panose="020B0604030504040204" pitchFamily="34" charset="-120"/>
      <p:regular r:id="rId31"/>
      <p:bold r:id="rId32"/>
    </p:embeddedFont>
    <p:embeddedFont>
      <p:font typeface="Arial Narrow" panose="020B0606020202030204" pitchFamily="34" charset="0"/>
      <p:regular r:id="rId33"/>
      <p:bold r:id="rId34"/>
      <p:italic r:id="rId35"/>
      <p:boldItalic r:id="rId36"/>
    </p:embeddedFont>
    <p:embeddedFont>
      <p:font typeface="Impact" panose="020B0806030902050204" pitchFamily="34" charset="0"/>
      <p:regular r:id="rId37"/>
    </p:embeddedFont>
    <p:embeddedFont>
      <p:font typeface="한컴 윤고딕 230" panose="02020603020101020101" pitchFamily="18" charset="-127"/>
      <p:regular r:id="rId38"/>
      <p:bold r:id="rId39"/>
      <p:italic r:id="rId40"/>
      <p:boldItalic r:id="rId41"/>
    </p:embeddedFont>
    <p:embeddedFont>
      <p:font typeface="굴림" panose="020B0600000101010101" pitchFamily="50" charset="-127"/>
      <p:regular r:id="rId42"/>
    </p:embeddedFont>
    <p:embeddedFont>
      <p:font typeface="맑은 고딕" panose="020B0503020000020004" pitchFamily="50" charset="-127"/>
      <p:regular r:id="rId43"/>
      <p:bold r:id="rId44"/>
    </p:embeddedFon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함초롬바탕" panose="02030504000101010101" pitchFamily="18" charset="-127"/>
      <p:regular r:id="rId49"/>
      <p:bold r:id="rId50"/>
    </p:embeddedFont>
    <p:embeddedFont>
      <p:font typeface="돋움" panose="020B0600000101010101" pitchFamily="50" charset="-127"/>
      <p:regular r:id="rId51"/>
    </p:embeddedFont>
    <p:embeddedFont>
      <p:font typeface="Segoe UI Light" panose="020B0502040204020203" pitchFamily="34" charset="0"/>
      <p:regular r:id="rId52"/>
      <p:italic r:id="rId53"/>
    </p:embeddedFont>
    <p:embeddedFont>
      <p:font typeface="맑은 고딕 Semilight" panose="020B0502040204020203" pitchFamily="50" charset="-127"/>
      <p:regular r:id="rId54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C44F3580-8422-45B3-BBEF-2F457D1B1F1D}">
          <p14:sldIdLst>
            <p14:sldId id="558"/>
            <p14:sldId id="561"/>
            <p14:sldId id="560"/>
            <p14:sldId id="529"/>
            <p14:sldId id="562"/>
            <p14:sldId id="536"/>
            <p14:sldId id="539"/>
            <p14:sldId id="571"/>
            <p14:sldId id="564"/>
            <p14:sldId id="565"/>
            <p14:sldId id="541"/>
            <p14:sldId id="544"/>
            <p14:sldId id="545"/>
            <p14:sldId id="566"/>
            <p14:sldId id="546"/>
            <p14:sldId id="547"/>
            <p14:sldId id="569"/>
            <p14:sldId id="570"/>
            <p14:sldId id="552"/>
            <p14:sldId id="553"/>
            <p14:sldId id="526"/>
            <p14:sldId id="568"/>
            <p14:sldId id="567"/>
          </p14:sldIdLst>
        </p14:section>
        <p14:section name="제목 없는 구역" id="{441CA159-2DBD-407F-B82C-79CC4FF11F31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253" userDrawn="1">
          <p15:clr>
            <a:srgbClr val="A4A3A4"/>
          </p15:clr>
        </p15:guide>
        <p15:guide id="2" orient="horz" pos="3339" userDrawn="1">
          <p15:clr>
            <a:srgbClr val="A4A3A4"/>
          </p15:clr>
        </p15:guide>
        <p15:guide id="3" orient="horz" pos="799" userDrawn="1">
          <p15:clr>
            <a:srgbClr val="A4A3A4"/>
          </p15:clr>
        </p15:guide>
        <p15:guide id="4" pos="2116" userDrawn="1">
          <p15:clr>
            <a:srgbClr val="A4A3A4"/>
          </p15:clr>
        </p15:guide>
        <p15:guide id="5" pos="6425" userDrawn="1">
          <p15:clr>
            <a:srgbClr val="A4A3A4"/>
          </p15:clr>
        </p15:guide>
        <p15:guide id="6" pos="1209" userDrawn="1">
          <p15:clr>
            <a:srgbClr val="A4A3A4"/>
          </p15:clr>
        </p15:guide>
        <p15:guide id="7" orient="horz" pos="119" userDrawn="1">
          <p15:clr>
            <a:srgbClr val="A4A3A4"/>
          </p15:clr>
        </p15:guide>
        <p15:guide id="8" orient="horz" pos="4110" userDrawn="1">
          <p15:clr>
            <a:srgbClr val="A4A3A4"/>
          </p15:clr>
        </p15:guide>
        <p15:guide id="9" pos="2162" userDrawn="1">
          <p15:clr>
            <a:srgbClr val="A4A3A4"/>
          </p15:clr>
        </p15:guide>
        <p15:guide id="10" pos="6879" userDrawn="1">
          <p15:clr>
            <a:srgbClr val="A4A3A4"/>
          </p15:clr>
        </p15:guide>
        <p15:guide id="11" pos="80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6" userDrawn="1">
          <p15:clr>
            <a:srgbClr val="A4A3A4"/>
          </p15:clr>
        </p15:guide>
        <p15:guide id="2" pos="2166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3232"/>
    <a:srgbClr val="171717"/>
    <a:srgbClr val="02656A"/>
    <a:srgbClr val="039097"/>
    <a:srgbClr val="BFBFBF"/>
    <a:srgbClr val="AEB8BD"/>
    <a:srgbClr val="7A8A92"/>
    <a:srgbClr val="5F6769"/>
    <a:srgbClr val="7C8688"/>
    <a:srgbClr val="7191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76" autoAdjust="0"/>
    <p:restoredTop sz="95006" autoAdjust="0"/>
  </p:normalViewPr>
  <p:slideViewPr>
    <p:cSldViewPr>
      <p:cViewPr varScale="1">
        <p:scale>
          <a:sx n="109" d="100"/>
          <a:sy n="109" d="100"/>
        </p:scale>
        <p:origin x="1098" y="114"/>
      </p:cViewPr>
      <p:guideLst>
        <p:guide orient="horz" pos="1253"/>
        <p:guide orient="horz" pos="3339"/>
        <p:guide orient="horz" pos="799"/>
        <p:guide pos="2116"/>
        <p:guide pos="6425"/>
        <p:guide pos="1209"/>
        <p:guide orient="horz" pos="119"/>
        <p:guide orient="horz" pos="4110"/>
        <p:guide pos="2162"/>
        <p:guide pos="6879"/>
        <p:guide pos="801"/>
      </p:guideLst>
    </p:cSldViewPr>
  </p:slideViewPr>
  <p:outlineViewPr>
    <p:cViewPr>
      <p:scale>
        <a:sx n="33" d="100"/>
        <a:sy n="33" d="100"/>
      </p:scale>
      <p:origin x="0" y="955"/>
    </p:cViewPr>
  </p:outlineViewPr>
  <p:notesTextViewPr>
    <p:cViewPr>
      <p:scale>
        <a:sx n="40" d="100"/>
        <a:sy n="4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>
        <p:scale>
          <a:sx n="100" d="100"/>
          <a:sy n="100" d="100"/>
        </p:scale>
        <p:origin x="-2610" y="642"/>
      </p:cViewPr>
      <p:guideLst>
        <p:guide orient="horz" pos="3106"/>
        <p:guide pos="216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11.fntdata"/><Relationship Id="rId21" Type="http://schemas.openxmlformats.org/officeDocument/2006/relationships/slide" Target="slides/slide18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font" Target="fonts/font22.fntdata"/><Relationship Id="rId55" Type="http://schemas.openxmlformats.org/officeDocument/2006/relationships/commentAuthors" Target="commentAuthor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font" Target="fonts/font1.fntdata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3" Type="http://schemas.openxmlformats.org/officeDocument/2006/relationships/font" Target="fonts/font25.fntdata"/><Relationship Id="rId58" Type="http://schemas.openxmlformats.org/officeDocument/2006/relationships/theme" Target="theme/theme1.xml"/><Relationship Id="rId5" Type="http://schemas.openxmlformats.org/officeDocument/2006/relationships/slide" Target="slides/slide2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56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font" Target="fonts/font23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59" Type="http://schemas.openxmlformats.org/officeDocument/2006/relationships/tableStyles" Target="tableStyles.xml"/><Relationship Id="rId20" Type="http://schemas.openxmlformats.org/officeDocument/2006/relationships/slide" Target="slides/slide17.xml"/><Relationship Id="rId41" Type="http://schemas.openxmlformats.org/officeDocument/2006/relationships/font" Target="fonts/font13.fntdata"/><Relationship Id="rId54" Type="http://schemas.openxmlformats.org/officeDocument/2006/relationships/font" Target="fonts/font2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handoutMaster" Target="handoutMasters/handoutMaster1.xml"/><Relationship Id="rId36" Type="http://schemas.openxmlformats.org/officeDocument/2006/relationships/font" Target="fonts/font8.fntdata"/><Relationship Id="rId49" Type="http://schemas.openxmlformats.org/officeDocument/2006/relationships/font" Target="fonts/font21.fntdata"/><Relationship Id="rId57" Type="http://schemas.openxmlformats.org/officeDocument/2006/relationships/viewProps" Target="viewProps.xml"/><Relationship Id="rId10" Type="http://schemas.openxmlformats.org/officeDocument/2006/relationships/slide" Target="slides/slide7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font" Target="fonts/font2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6" y="5"/>
            <a:ext cx="2919413" cy="493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014" tIns="45508" rIns="91014" bIns="45508" numCol="1" anchor="t" anchorCtr="0" compatLnSpc="1">
            <a:prstTxWarp prst="textNoShape">
              <a:avLst/>
            </a:prstTxWarp>
          </a:bodyPr>
          <a:lstStyle>
            <a:lvl1pPr defTabSz="910809">
              <a:defRPr sz="1200">
                <a:ea typeface="굴림" pitchFamily="50" charset="-127"/>
              </a:defRPr>
            </a:lvl1pPr>
          </a:lstStyle>
          <a:p>
            <a:endParaRPr lang="en-US" altLang="ko-KR"/>
          </a:p>
        </p:txBody>
      </p:sp>
      <p:sp>
        <p:nvSpPr>
          <p:cNvPr id="2355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14764" y="5"/>
            <a:ext cx="2919412" cy="493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014" tIns="45508" rIns="91014" bIns="45508" numCol="1" anchor="t" anchorCtr="0" compatLnSpc="1">
            <a:prstTxWarp prst="textNoShape">
              <a:avLst/>
            </a:prstTxWarp>
          </a:bodyPr>
          <a:lstStyle>
            <a:lvl1pPr algn="r" defTabSz="910809">
              <a:defRPr sz="1200">
                <a:ea typeface="굴림" pitchFamily="50" charset="-127"/>
              </a:defRPr>
            </a:lvl1pPr>
          </a:lstStyle>
          <a:p>
            <a:endParaRPr lang="en-US" altLang="ko-KR"/>
          </a:p>
        </p:txBody>
      </p:sp>
      <p:sp>
        <p:nvSpPr>
          <p:cNvPr id="2355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6" y="9371174"/>
            <a:ext cx="2919413" cy="493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014" tIns="45508" rIns="91014" bIns="45508" numCol="1" anchor="b" anchorCtr="0" compatLnSpc="1">
            <a:prstTxWarp prst="textNoShape">
              <a:avLst/>
            </a:prstTxWarp>
          </a:bodyPr>
          <a:lstStyle>
            <a:lvl1pPr defTabSz="910809">
              <a:defRPr sz="1200">
                <a:ea typeface="굴림" pitchFamily="50" charset="-127"/>
              </a:defRPr>
            </a:lvl1pPr>
          </a:lstStyle>
          <a:p>
            <a:endParaRPr lang="en-US" altLang="ko-KR"/>
          </a:p>
        </p:txBody>
      </p:sp>
      <p:sp>
        <p:nvSpPr>
          <p:cNvPr id="2355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14764" y="9371174"/>
            <a:ext cx="2919412" cy="493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014" tIns="45508" rIns="91014" bIns="45508" numCol="1" anchor="b" anchorCtr="0" compatLnSpc="1">
            <a:prstTxWarp prst="textNoShape">
              <a:avLst/>
            </a:prstTxWarp>
          </a:bodyPr>
          <a:lstStyle>
            <a:lvl1pPr algn="r" defTabSz="910809">
              <a:defRPr sz="1200">
                <a:ea typeface="굴림" pitchFamily="50" charset="-127"/>
              </a:defRPr>
            </a:lvl1pPr>
          </a:lstStyle>
          <a:p>
            <a:fld id="{9CA25E3E-E041-416D-B68F-675B34E058CF}" type="slidenum">
              <a:rPr lang="ko-KR" altLang="en-US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0696134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1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6" y="5"/>
            <a:ext cx="2919413" cy="493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99" tIns="45699" rIns="91399" bIns="45699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굴림" pitchFamily="50" charset="-127"/>
              </a:defRPr>
            </a:lvl1pPr>
          </a:lstStyle>
          <a:p>
            <a:endParaRPr lang="en-US" altLang="ko-KR"/>
          </a:p>
        </p:txBody>
      </p:sp>
      <p:sp>
        <p:nvSpPr>
          <p:cNvPr id="5601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14764" y="5"/>
            <a:ext cx="2919412" cy="493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99" tIns="45699" rIns="91399" bIns="45699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굴림" pitchFamily="50" charset="-127"/>
              </a:defRPr>
            </a:lvl1pPr>
          </a:lstStyle>
          <a:p>
            <a:endParaRPr lang="en-US" altLang="ko-KR"/>
          </a:p>
        </p:txBody>
      </p:sp>
      <p:sp>
        <p:nvSpPr>
          <p:cNvPr id="5601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7788" y="738188"/>
            <a:ext cx="6580187" cy="37020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5601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3106" y="4686381"/>
            <a:ext cx="5389563" cy="44403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99" tIns="45699" rIns="91399" bIns="4569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601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6" y="9371174"/>
            <a:ext cx="2919413" cy="493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99" tIns="45699" rIns="91399" bIns="45699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굴림" pitchFamily="50" charset="-127"/>
              </a:defRPr>
            </a:lvl1pPr>
          </a:lstStyle>
          <a:p>
            <a:endParaRPr lang="en-US" altLang="ko-KR"/>
          </a:p>
        </p:txBody>
      </p:sp>
      <p:sp>
        <p:nvSpPr>
          <p:cNvPr id="5601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14764" y="9371174"/>
            <a:ext cx="2919412" cy="493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99" tIns="45699" rIns="91399" bIns="45699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ea typeface="굴림" pitchFamily="50" charset="-127"/>
              </a:defRPr>
            </a:lvl1pPr>
          </a:lstStyle>
          <a:p>
            <a:fld id="{ED7E999F-B02F-440C-B345-8852A70AF778}" type="slidenum">
              <a:rPr lang="ko-KR" altLang="en-US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09817191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 latinLnBrk="1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fontAlgn="base" latinLnBrk="1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fontAlgn="base" latinLnBrk="1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fontAlgn="base" latinLnBrk="1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fontAlgn="base" latinLnBrk="1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E999F-B02F-440C-B345-8852A70AF778}" type="slidenum">
              <a:rPr lang="ko-KR" altLang="en-US" smtClean="0"/>
              <a:pPr/>
              <a:t>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505112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기존에 운용되고 있는 공공도서관 및 대학도서관 웹 페이지 및 도서관 관리 시스템인 </a:t>
            </a:r>
            <a:r>
              <a:rPr lang="en-US" altLang="ko-KR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KOLAS</a:t>
            </a: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를 참조</a:t>
            </a: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9785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기존에 운용되고 있는 공공도서관 및 대학도서관 웹 페이지 및 도서관 관리 시스템인 </a:t>
            </a:r>
            <a:r>
              <a:rPr lang="en-US" altLang="ko-KR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KOLAS</a:t>
            </a: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를 참조</a:t>
            </a: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25352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기존에 운용되고 있는 공공도서관 및 대학도서관 웹 페이지 및 도서관 관리 시스템인 </a:t>
            </a:r>
            <a:r>
              <a:rPr lang="en-US" altLang="ko-KR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KOLAS</a:t>
            </a: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를 참조</a:t>
            </a: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29405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기존에 운용되고 있는 공공도서관 및 대학도서관 웹 페이지 및 도서관 관리 시스템인 </a:t>
            </a:r>
            <a:r>
              <a:rPr lang="en-US" altLang="ko-KR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KOLAS</a:t>
            </a: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를 참조</a:t>
            </a: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09687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r>
              <a:rPr lang="ko-KR" altLang="en-US" sz="1200" dirty="0">
                <a:solidFill>
                  <a:srgbClr val="464646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기존에 운용되고 있는 공공도서관 및 대학도서관 웹 페이지 및 도서관 관리 시스템인 </a:t>
            </a:r>
            <a:r>
              <a:rPr lang="en-US" altLang="ko-KR" sz="1200" dirty="0">
                <a:solidFill>
                  <a:srgbClr val="464646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KOLAS</a:t>
            </a:r>
            <a:r>
              <a:rPr lang="ko-KR" altLang="en-US" sz="1200" dirty="0">
                <a:solidFill>
                  <a:srgbClr val="464646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를 참조</a:t>
            </a:r>
            <a:endParaRPr lang="en-US" altLang="ko-KR" sz="1200" dirty="0">
              <a:solidFill>
                <a:srgbClr val="464646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30256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r>
              <a:rPr lang="ko-KR" altLang="en-US" sz="1200" dirty="0">
                <a:solidFill>
                  <a:srgbClr val="464646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기존에 운용되고 있는 공공도서관 및 대학도서관 웹 페이지 및 도서관 관리 시스템인 </a:t>
            </a:r>
            <a:r>
              <a:rPr lang="en-US" altLang="ko-KR" sz="1200" dirty="0">
                <a:solidFill>
                  <a:srgbClr val="464646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KOLAS</a:t>
            </a:r>
            <a:r>
              <a:rPr lang="ko-KR" altLang="en-US" sz="1200" dirty="0">
                <a:solidFill>
                  <a:srgbClr val="464646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를 참조</a:t>
            </a:r>
            <a:endParaRPr lang="en-US" altLang="ko-KR" sz="1200" dirty="0">
              <a:solidFill>
                <a:srgbClr val="464646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59778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기존에 운용되고 있는 공공도서관 및 대학도서관 웹 페이지 및 도서관 관리 시스템인 </a:t>
            </a:r>
            <a:r>
              <a:rPr lang="en-US" altLang="ko-KR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KOLAS</a:t>
            </a: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를 참조</a:t>
            </a: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09668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기존에 운용되고 있는 공공도서관 및 대학도서관 웹 페이지 및 도서관 관리 시스템인 </a:t>
            </a:r>
            <a:r>
              <a:rPr lang="en-US" altLang="ko-KR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KOLAS</a:t>
            </a: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를 참조</a:t>
            </a: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5208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기존에 운용되고 있는 공공도서관 및 대학도서관 웹 페이지 및 도서관 관리 시스템인 </a:t>
            </a:r>
            <a:r>
              <a:rPr lang="en-US" altLang="ko-KR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KOLAS</a:t>
            </a: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를 참조</a:t>
            </a: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1300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기존에 운용되고 있는 공공도서관 및 대학도서관 웹 페이지 및 도서관 관리 시스템인 </a:t>
            </a:r>
            <a:r>
              <a:rPr lang="en-US" altLang="ko-KR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KOLAS</a:t>
            </a: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를 참조</a:t>
            </a: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52937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기존에 운용되고 있는 공공도서관 및 대학도서관 웹 페이지 및 도서관 관리 시스템인 </a:t>
            </a:r>
            <a:r>
              <a:rPr lang="en-US" altLang="ko-KR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KOLAS</a:t>
            </a:r>
            <a:r>
              <a:rPr lang="ko-KR" altLang="en-US" sz="1200" dirty="0">
                <a:solidFill>
                  <a:srgbClr val="464646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를 참조</a:t>
            </a: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723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6921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88306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1622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E999F-B02F-440C-B345-8852A70AF778}" type="slidenum">
              <a:rPr lang="ko-KR" altLang="en-US" smtClean="0"/>
              <a:pPr/>
              <a:t>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0726974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400"/>
              </a:lnSpc>
              <a:buFontTx/>
              <a:buNone/>
            </a:pPr>
            <a:endParaRPr lang="en-US" altLang="ko-KR" sz="1200" dirty="0">
              <a:solidFill>
                <a:srgbClr val="464646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1EE08-D29B-4EEA-AE59-EA43F352A71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30357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8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25"/>
          <p:cNvSpPr>
            <a:spLocks noChangeArrowheads="1"/>
          </p:cNvSpPr>
          <p:nvPr userDrawn="1"/>
        </p:nvSpPr>
        <p:spPr bwMode="auto">
          <a:xfrm>
            <a:off x="6351" y="4764"/>
            <a:ext cx="12179300" cy="6848475"/>
          </a:xfrm>
          <a:prstGeom prst="rect">
            <a:avLst/>
          </a:prstGeom>
          <a:noFill/>
          <a:ln w="9525">
            <a:solidFill>
              <a:srgbClr val="DDDDD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ea typeface="+mn-ea"/>
            </a:endParaRPr>
          </a:p>
        </p:txBody>
      </p:sp>
      <p:sp>
        <p:nvSpPr>
          <p:cNvPr id="8" name="Rectangle 28"/>
          <p:cNvSpPr>
            <a:spLocks noChangeArrowheads="1"/>
          </p:cNvSpPr>
          <p:nvPr userDrawn="1"/>
        </p:nvSpPr>
        <p:spPr bwMode="auto">
          <a:xfrm>
            <a:off x="6351" y="4764"/>
            <a:ext cx="12179300" cy="6848475"/>
          </a:xfrm>
          <a:prstGeom prst="rect">
            <a:avLst/>
          </a:prstGeom>
          <a:noFill/>
          <a:ln w="9525">
            <a:solidFill>
              <a:srgbClr val="DDDDD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ea typeface="+mn-ea"/>
            </a:endParaRPr>
          </a:p>
        </p:txBody>
      </p:sp>
      <p:sp>
        <p:nvSpPr>
          <p:cNvPr id="12" name="Rectangle 26"/>
          <p:cNvSpPr>
            <a:spLocks noGrp="1" noChangeArrowheads="1"/>
          </p:cNvSpPr>
          <p:nvPr>
            <p:ph type="ctrTitle"/>
          </p:nvPr>
        </p:nvSpPr>
        <p:spPr>
          <a:xfrm>
            <a:off x="3135093" y="2526268"/>
            <a:ext cx="5921814" cy="738664"/>
          </a:xfrm>
          <a:effectLst>
            <a:outerShdw dist="45791" dir="2021404" algn="ctr" rotWithShape="0">
              <a:schemeClr val="tx1">
                <a:alpha val="50000"/>
              </a:schemeClr>
            </a:outerShdw>
          </a:effectLst>
        </p:spPr>
        <p:txBody>
          <a:bodyPr/>
          <a:lstStyle>
            <a:lvl1pPr algn="ctr">
              <a:defRPr sz="42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3" name="Rectangle 27"/>
          <p:cNvSpPr>
            <a:spLocks noGrp="1" noChangeArrowheads="1"/>
          </p:cNvSpPr>
          <p:nvPr>
            <p:ph type="subTitle" idx="1"/>
          </p:nvPr>
        </p:nvSpPr>
        <p:spPr>
          <a:xfrm>
            <a:off x="0" y="4876800"/>
            <a:ext cx="12192000" cy="609600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pitchFamily="2" charset="2"/>
              <a:buNone/>
              <a:defRPr sz="2000" b="1"/>
            </a:lvl1pPr>
          </a:lstStyle>
          <a:p>
            <a:r>
              <a:rPr lang="ko-KR" altLang="en-US" dirty="0"/>
              <a:t>마스터 부제목 스타일 편집</a:t>
            </a:r>
          </a:p>
        </p:txBody>
      </p:sp>
      <p:pic>
        <p:nvPicPr>
          <p:cNvPr id="10" name="그림 9" descr="Gauscento logo.JPG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9552480" y="5949350"/>
            <a:ext cx="2242037" cy="59065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590D7-A466-4000-8EF4-A5D68B9432ED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FC649-23C7-4D97-8153-CB0BDB96A413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54B36-5A5E-425F-A112-DB3E1BEF0854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1A247-A8A7-4228-B5EE-AAC91E2A252F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7DC46-97BB-4BCC-8E00-3427795D2BD9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E33FA-E42B-4035-AD40-D6CC9B09D1C5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10064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38C69-AABC-41FC-9868-5314388E9EEC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59416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A2788-979F-405F-8147-1D6CEB4E22DA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7960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7121D-E6DF-4336-8742-5FDD10751AC1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2210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50FA3-2D6D-460E-8EE1-4FEBE8ADF9F2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4554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 cstate="print">
            <a:lum bright="47000" contrast="-39000"/>
          </a:blip>
          <a:srcRect l="3891" r="375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718188" y="6464302"/>
            <a:ext cx="37221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r" eaLnBrk="0" latinLnBrk="0" hangingPunct="0">
              <a:defRPr kumimoji="0" sz="1200" b="1">
                <a:solidFill>
                  <a:srgbClr val="FF0000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F8504DF3-7A6E-498E-BFCF-083CF38CB76B}" type="slidenum">
              <a:rPr lang="ko-KR" altLang="en-US"/>
              <a:pPr>
                <a:defRPr/>
              </a:pPr>
              <a:t>‹#›</a:t>
            </a:fld>
            <a:endParaRPr lang="en-US" altLang="ko-KR" dirty="0"/>
          </a:p>
        </p:txBody>
      </p:sp>
      <p:pic>
        <p:nvPicPr>
          <p:cNvPr id="5" name="그림 4" descr="Gauscento logo.JPG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8016267" y="476590"/>
            <a:ext cx="2242037" cy="59065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EC1F9-CA4B-4B4F-8864-4E02AE065BD7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2995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4F64E-451D-47B6-88B6-D6608EC3D341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38591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429E9-556B-460A-AF60-E87C98688C23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61000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72E92-9947-4DF5-B25C-D010302357DC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817400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5F68D-D6D2-4800-BB0B-46923F1C2592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60573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CFF9C-F864-4E1F-87C6-8F7F942B5778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2691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latin typeface="Arial Narrow" pitchFamily="34" charset="0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>
            <a:lvl1pPr algn="l">
              <a:defRPr>
                <a:latin typeface="Arial Narrow" pitchFamily="34" charset="0"/>
              </a:defRPr>
            </a:lvl1pPr>
            <a:lvl2pPr algn="l">
              <a:defRPr>
                <a:latin typeface="Arial Narrow" pitchFamily="34" charset="0"/>
              </a:defRPr>
            </a:lvl2pPr>
            <a:lvl3pPr algn="l">
              <a:defRPr>
                <a:latin typeface="Arial Narrow" pitchFamily="34" charset="0"/>
              </a:defRPr>
            </a:lvl3pPr>
            <a:lvl4pPr algn="l">
              <a:defRPr>
                <a:latin typeface="Arial Narrow" pitchFamily="34" charset="0"/>
              </a:defRPr>
            </a:lvl4pPr>
            <a:lvl5pPr algn="l">
              <a:defRPr>
                <a:latin typeface="Arial Narrow" pitchFamily="34" charset="0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0EEF2-5AAD-485F-80D9-9CF7296D1E57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722998" y="6464302"/>
            <a:ext cx="36740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r" eaLnBrk="0" latinLnBrk="0" hangingPunct="0">
              <a:defRPr kumimoji="0" sz="1200" b="1">
                <a:solidFill>
                  <a:srgbClr val="000000"/>
                </a:solidFill>
                <a:latin typeface="Calibri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F8504DF3-7A6E-498E-BFCF-083CF38CB76B}" type="slidenum">
              <a:rPr lang="ko-KR" altLang="en-US" smtClean="0"/>
              <a:pPr>
                <a:defRPr/>
              </a:pPr>
              <a:t>‹#›</a:t>
            </a:fld>
            <a:endParaRPr lang="en-US" altLang="ko-KR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5081-0537-4C36-B525-543F378AC82C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FF2D2-312B-4831-B2D0-688232C7F572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E9BF3-4807-475D-B89D-B1FF3B7905C9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685E0-5589-470D-8DBF-E860AFDA55D4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F94E9-24B7-4C6B-8A7A-F9FAB75D0800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50AC5-8757-447C-866E-BFCF4C79A8DE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개체 틀 7"/>
          <p:cNvSpPr>
            <a:spLocks noGrp="1"/>
          </p:cNvSpPr>
          <p:nvPr>
            <p:ph type="title"/>
          </p:nvPr>
        </p:nvSpPr>
        <p:spPr>
          <a:xfrm>
            <a:off x="334434" y="58740"/>
            <a:ext cx="4487126" cy="584775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514035" y="6357959"/>
            <a:ext cx="412292" cy="3231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r" eaLnBrk="0" latinLnBrk="0" hangingPunct="0">
              <a:defRPr kumimoji="0" sz="1500" b="1">
                <a:solidFill>
                  <a:srgbClr val="000000"/>
                </a:solidFill>
                <a:latin typeface="Calibri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F8504DF3-7A6E-498E-BFCF-083CF38CB76B}" type="slidenum">
              <a:rPr lang="ko-KR" altLang="en-US" smtClean="0"/>
              <a:pPr>
                <a:defRPr/>
              </a:pPr>
              <a:t>‹#›</a:t>
            </a:fld>
            <a:endParaRPr lang="en-US" altLang="ko-KR" dirty="0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5" cstate="screen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1" y="0"/>
            <a:ext cx="294217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그림 7" descr="Gauscento logo.JPG"/>
          <p:cNvPicPr>
            <a:picLocks noChangeAspect="1"/>
          </p:cNvPicPr>
          <p:nvPr userDrawn="1"/>
        </p:nvPicPr>
        <p:blipFill>
          <a:blip r:embed="rId6" cstate="screen">
            <a:lum bright="26000"/>
          </a:blip>
          <a:stretch>
            <a:fillRect/>
          </a:stretch>
        </p:blipFill>
        <p:spPr>
          <a:xfrm>
            <a:off x="10032547" y="188551"/>
            <a:ext cx="1761971" cy="46418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</p:sldLayoutIdLst>
  <p:hf hdr="0" ftr="0" dt="0"/>
  <p:txStyles>
    <p:titleStyle>
      <a:lvl1pPr algn="l" rtl="0" fontAlgn="base" latinLnBrk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l" rtl="0" fontAlgn="base" latinLnBrk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 Narrow" pitchFamily="34" charset="0"/>
          <a:ea typeface="굴림" pitchFamily="50" charset="-127"/>
        </a:defRPr>
      </a:lvl2pPr>
      <a:lvl3pPr algn="l" rtl="0" fontAlgn="base" latinLnBrk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 Narrow" pitchFamily="34" charset="0"/>
          <a:ea typeface="굴림" pitchFamily="50" charset="-127"/>
        </a:defRPr>
      </a:lvl3pPr>
      <a:lvl4pPr algn="l" rtl="0" fontAlgn="base" latinLnBrk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 Narrow" pitchFamily="34" charset="0"/>
          <a:ea typeface="굴림" pitchFamily="50" charset="-127"/>
        </a:defRPr>
      </a:lvl4pPr>
      <a:lvl5pPr algn="l" rtl="0" fontAlgn="base" latinLnBrk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 Narrow" pitchFamily="34" charset="0"/>
          <a:ea typeface="굴림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 Narrow" pitchFamily="34" charset="0"/>
          <a:ea typeface="굴림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 Narrow" pitchFamily="34" charset="0"/>
          <a:ea typeface="굴림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 Narrow" pitchFamily="34" charset="0"/>
          <a:ea typeface="굴림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 Narrow" pitchFamily="34" charset="0"/>
          <a:ea typeface="굴림" pitchFamily="50" charset="-127"/>
        </a:defRPr>
      </a:lvl9pPr>
    </p:titleStyle>
    <p:bodyStyle>
      <a:lvl1pPr marL="342900" indent="-342900" algn="l" rtl="0" fontAlgn="base" latinLnBrk="1">
        <a:spcBef>
          <a:spcPct val="20000"/>
        </a:spcBef>
        <a:spcAft>
          <a:spcPct val="0"/>
        </a:spcAft>
        <a:buFont typeface="Wingdings" pitchFamily="2" charset="2"/>
        <a:buChar char="ü"/>
        <a:defRPr kumimoji="1"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 latinLnBrk="1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 latinLnBrk="1">
        <a:spcBef>
          <a:spcPct val="20000"/>
        </a:spcBef>
        <a:spcAft>
          <a:spcPct val="0"/>
        </a:spcAft>
        <a:buChar char="•"/>
        <a:defRPr kumimoji="1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 latinLnBrk="1">
        <a:spcBef>
          <a:spcPct val="20000"/>
        </a:spcBef>
        <a:spcAft>
          <a:spcPct val="0"/>
        </a:spcAft>
        <a:buChar char="–"/>
        <a:defRPr kumimoji="1" sz="16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 latinLnBrk="1">
        <a:spcBef>
          <a:spcPct val="20000"/>
        </a:spcBef>
        <a:spcAft>
          <a:spcPct val="0"/>
        </a:spcAft>
        <a:buChar char="»"/>
        <a:defRPr kumimoji="1" sz="14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14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14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14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1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DAB580-9858-4029-9265-31568D80B0A5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461DFB-697E-4AF9-8F97-ED0FAEE9A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D1C3EF-D39F-4663-A743-D6FB9559E2C5}" type="datetime1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48E04-87FA-4923-AF8F-DF5670847E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23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4.png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5.xml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Relationship Id="rId4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5.png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Relationship Id="rId4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Relationship Id="rId4" Type="http://schemas.microsoft.com/office/2007/relationships/hdphoto" Target="../media/hdphoto2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5.xml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6.png"/><Relationship Id="rId5" Type="http://schemas.openxmlformats.org/officeDocument/2006/relationships/image" Target="../media/image18.png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5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5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Relationship Id="rId6" Type="http://schemas.microsoft.com/office/2007/relationships/hdphoto" Target="../media/hdphoto3.wdp"/><Relationship Id="rId5" Type="http://schemas.openxmlformats.org/officeDocument/2006/relationships/image" Target="../media/image9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est Bill-Splitting Apps of 202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840" r="2435"/>
          <a:stretch/>
        </p:blipFill>
        <p:spPr bwMode="auto">
          <a:xfrm>
            <a:off x="-19514" y="0"/>
            <a:ext cx="122158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0" y="0"/>
            <a:ext cx="8717317" cy="6865257"/>
          </a:xfrm>
          <a:prstGeom prst="rect">
            <a:avLst/>
          </a:prstGeom>
          <a:solidFill>
            <a:srgbClr val="1A1C24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911424" y="1700808"/>
            <a:ext cx="6984776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b="1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DIVVY UP</a:t>
            </a:r>
          </a:p>
          <a:p>
            <a:endParaRPr lang="en-US" altLang="ko-KR" sz="1600" dirty="0">
              <a:solidFill>
                <a:srgbClr val="04AFB8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r>
              <a:rPr lang="ko-KR" altLang="en-US" sz="3200" b="1" dirty="0">
                <a:solidFill>
                  <a:srgbClr val="04AFB8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온라인 정산 시스템</a:t>
            </a:r>
            <a:endParaRPr lang="en-US" altLang="ko-KR" sz="3200" b="1" dirty="0">
              <a:solidFill>
                <a:srgbClr val="04AFB8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pic>
        <p:nvPicPr>
          <p:cNvPr id="2052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797000" y="4609297"/>
            <a:ext cx="6955184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박동규   </a:t>
            </a:r>
            <a:r>
              <a:rPr lang="en-US" altLang="ko-KR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∙   </a:t>
            </a:r>
            <a:r>
              <a:rPr lang="ko-KR" altLang="en-US" dirty="0" err="1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김빈</a:t>
            </a:r>
            <a:r>
              <a:rPr lang="ko-KR" altLang="en-US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  </a:t>
            </a:r>
            <a:r>
              <a:rPr lang="en-US" altLang="ko-KR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∙   </a:t>
            </a:r>
            <a:r>
              <a:rPr lang="ko-KR" altLang="en-US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구윤서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797000" y="1600335"/>
            <a:ext cx="6955184" cy="0"/>
          </a:xfrm>
          <a:prstGeom prst="line">
            <a:avLst/>
          </a:prstGeom>
          <a:ln>
            <a:solidFill>
              <a:schemeClr val="bg1">
                <a:lumMod val="75000"/>
                <a:alpha val="2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335360" y="282808"/>
            <a:ext cx="6648400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Presented on </a:t>
            </a:r>
            <a:r>
              <a:rPr lang="en-US" altLang="ko-KR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맑은 고딕 Semilight" panose="020B0502040204020203" pitchFamily="50" charset="-127"/>
              </a:rPr>
              <a:t>2022-01-01 </a:t>
            </a:r>
            <a:endParaRPr lang="ko-KR" altLang="en-US" dirty="0">
              <a:solidFill>
                <a:schemeClr val="bg1"/>
              </a:solidFill>
              <a:latin typeface="Microsoft JhengHei UI" panose="020B0604030504040204" pitchFamily="34" charset="-120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797000" y="4365104"/>
            <a:ext cx="6955184" cy="0"/>
          </a:xfrm>
          <a:prstGeom prst="line">
            <a:avLst/>
          </a:prstGeom>
          <a:ln>
            <a:solidFill>
              <a:schemeClr val="bg1">
                <a:lumMod val="75000"/>
                <a:alpha val="2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9192344" y="6165304"/>
            <a:ext cx="2855640" cy="5674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05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정보처리산업기사 과정 </a:t>
            </a:r>
            <a:r>
              <a:rPr lang="ko-KR" altLang="en-US" sz="1050" dirty="0" err="1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평가형</a:t>
            </a:r>
            <a:r>
              <a:rPr lang="ko-KR" altLang="en-US" sz="105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endParaRPr lang="en-US" altLang="ko-KR" sz="105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05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자바</a:t>
            </a:r>
            <a:r>
              <a:rPr lang="en-US" altLang="ko-KR" sz="105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(JAVA) </a:t>
            </a:r>
            <a:r>
              <a:rPr lang="ko-KR" altLang="en-US" sz="105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개발자 양성과정</a:t>
            </a:r>
            <a:endParaRPr lang="en-US" altLang="ko-KR" sz="105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764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876604" y="298053"/>
            <a:ext cx="11177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1.4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업무분장</a:t>
            </a:r>
            <a:endParaRPr lang="en-US" altLang="ko-KR" sz="2400" b="1" dirty="0">
              <a:solidFill>
                <a:srgbClr val="039097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30" name="타원 29"/>
          <p:cNvSpPr/>
          <p:nvPr/>
        </p:nvSpPr>
        <p:spPr>
          <a:xfrm>
            <a:off x="1817156" y="1308500"/>
            <a:ext cx="764536" cy="764536"/>
          </a:xfrm>
          <a:prstGeom prst="ellipse">
            <a:avLst/>
          </a:prstGeom>
          <a:solidFill>
            <a:srgbClr val="3C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218" name="Picture 2" descr="person icon - EIT RawMaterials"/>
          <p:cNvPicPr>
            <a:picLocks noChangeAspect="1" noChangeArrowheads="1"/>
          </p:cNvPicPr>
          <p:nvPr/>
        </p:nvPicPr>
        <p:blipFill>
          <a:blip r:embed="rId3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333" y1="31000" x2="51000" y2="43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3843" y="1425187"/>
            <a:ext cx="531162" cy="531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모서리가 둥근 직사각형 33"/>
          <p:cNvSpPr/>
          <p:nvPr/>
        </p:nvSpPr>
        <p:spPr>
          <a:xfrm>
            <a:off x="170521" y="2616242"/>
            <a:ext cx="3846410" cy="3924992"/>
          </a:xfrm>
          <a:prstGeom prst="roundRect">
            <a:avLst/>
          </a:prstGeom>
          <a:noFill/>
          <a:ln w="6350">
            <a:solidFill>
              <a:srgbClr val="3C42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소프트웨어 설계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전반적인 팀 </a:t>
            </a:r>
            <a:r>
              <a:rPr lang="en-GB" altLang="ko-KR" sz="1300" dirty="0">
                <a:solidFill>
                  <a:srgbClr val="323232"/>
                </a:solidFill>
                <a:latin typeface="+mn-ea"/>
              </a:rPr>
              <a:t>Git </a:t>
            </a: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관리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그룹 소통 게시판</a:t>
            </a:r>
            <a:endParaRPr lang="en-GB" altLang="ko-KR" sz="1300" dirty="0">
              <a:solidFill>
                <a:srgbClr val="323232"/>
              </a:solidFill>
              <a:latin typeface="+mn-ea"/>
            </a:endParaRPr>
          </a:p>
          <a:p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그룹별 그룹내 게시</a:t>
            </a:r>
            <a:r>
              <a:rPr lang="en-US" altLang="ko-KR" sz="1300" dirty="0">
                <a:solidFill>
                  <a:srgbClr val="323232"/>
                </a:solidFill>
                <a:latin typeface="+mn-ea"/>
              </a:rPr>
              <a:t> </a:t>
            </a: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글 작성 및 삭제</a:t>
            </a:r>
            <a:endParaRPr lang="en-GB" altLang="ko-KR" sz="1300" dirty="0">
              <a:solidFill>
                <a:srgbClr val="323232"/>
              </a:solidFill>
              <a:latin typeface="+mn-ea"/>
            </a:endParaRPr>
          </a:p>
          <a:p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주기적인 게시</a:t>
            </a:r>
            <a:r>
              <a:rPr lang="en-US" altLang="ko-KR" sz="1300" dirty="0">
                <a:solidFill>
                  <a:srgbClr val="323232"/>
                </a:solidFill>
                <a:latin typeface="+mn-ea"/>
              </a:rPr>
              <a:t> </a:t>
            </a: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글 최신화 기능</a:t>
            </a:r>
            <a:endParaRPr lang="en-GB" altLang="ko-KR" sz="1300" dirty="0">
              <a:solidFill>
                <a:srgbClr val="323232"/>
              </a:solidFill>
              <a:latin typeface="+mn-ea"/>
            </a:endParaRPr>
          </a:p>
          <a:p>
            <a:pPr marL="742950" lvl="1" indent="-285750">
              <a:buFont typeface="System Font"/>
              <a:buChar char="-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무한 스크롤 기능 및 기존 게시 글 불러오기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관리자 관련 기능</a:t>
            </a:r>
            <a:endParaRPr lang="en-GB" altLang="ko-KR" sz="1300" dirty="0">
              <a:solidFill>
                <a:srgbClr val="323232"/>
              </a:solidFill>
              <a:latin typeface="+mn-ea"/>
            </a:endParaRPr>
          </a:p>
          <a:p>
            <a:pPr marL="742950" lvl="1" indent="-285750">
              <a:buFont typeface="System Font"/>
              <a:buChar char="-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관리자 로그인</a:t>
            </a:r>
            <a:r>
              <a:rPr lang="en-US" altLang="ko-KR" sz="1300" dirty="0">
                <a:solidFill>
                  <a:srgbClr val="323232"/>
                </a:solidFill>
                <a:latin typeface="+mn-ea"/>
              </a:rPr>
              <a:t>, </a:t>
            </a: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로그아웃</a:t>
            </a:r>
            <a:endParaRPr lang="en-GB" altLang="ko-KR" sz="1300" dirty="0">
              <a:solidFill>
                <a:srgbClr val="323232"/>
              </a:solidFill>
              <a:latin typeface="+mn-ea"/>
            </a:endParaRPr>
          </a:p>
          <a:p>
            <a:pPr marL="742950" lvl="1" indent="-285750">
              <a:buFont typeface="System Font"/>
              <a:buChar char="-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가입된 회원 리스트 조회 및 삭제</a:t>
            </a:r>
            <a:endParaRPr lang="en-GB" altLang="ko-KR" sz="1300" dirty="0">
              <a:solidFill>
                <a:srgbClr val="323232"/>
              </a:solidFill>
              <a:latin typeface="+mn-ea"/>
            </a:endParaRPr>
          </a:p>
          <a:p>
            <a:pPr marL="742950" lvl="1" indent="-285750">
              <a:buFont typeface="System Font"/>
              <a:buChar char="-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생성된 그룹 리스트 조회 및 삭제</a:t>
            </a:r>
            <a:r>
              <a:rPr lang="en-US" altLang="ko-KR" sz="1300" dirty="0">
                <a:solidFill>
                  <a:srgbClr val="323232"/>
                </a:solidFill>
                <a:latin typeface="+mn-ea"/>
              </a:rPr>
              <a:t>, </a:t>
            </a: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그룹 상세보기</a:t>
            </a:r>
            <a:endParaRPr lang="en-GB" altLang="ko-KR" sz="1300" dirty="0">
              <a:solidFill>
                <a:srgbClr val="323232"/>
              </a:solidFill>
              <a:latin typeface="+mn-ea"/>
            </a:endParaRPr>
          </a:p>
          <a:p>
            <a:pPr marL="742950" lvl="1" indent="-285750">
              <a:buFont typeface="System Font"/>
              <a:buChar char="-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생성된 정산하기 리스트 조회 </a:t>
            </a:r>
            <a:endParaRPr lang="en-GB" altLang="ko-KR" sz="1300" dirty="0">
              <a:solidFill>
                <a:srgbClr val="323232"/>
              </a:solidFill>
              <a:latin typeface="+mn-ea"/>
            </a:endParaRPr>
          </a:p>
          <a:p>
            <a:pPr marL="742950" lvl="1" indent="-285750">
              <a:buFont typeface="System Font"/>
              <a:buChar char="-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회원</a:t>
            </a:r>
            <a:r>
              <a:rPr lang="en-US" altLang="ko-KR" sz="1300" dirty="0">
                <a:solidFill>
                  <a:srgbClr val="323232"/>
                </a:solidFill>
                <a:latin typeface="+mn-ea"/>
              </a:rPr>
              <a:t>, </a:t>
            </a: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그룹</a:t>
            </a:r>
            <a:r>
              <a:rPr lang="en-US" altLang="ko-KR" sz="1300" dirty="0">
                <a:solidFill>
                  <a:srgbClr val="323232"/>
                </a:solidFill>
                <a:latin typeface="+mn-ea"/>
              </a:rPr>
              <a:t>, </a:t>
            </a:r>
            <a:r>
              <a:rPr lang="ko-KR" altLang="en-US" sz="1300" dirty="0" err="1">
                <a:solidFill>
                  <a:srgbClr val="323232"/>
                </a:solidFill>
                <a:latin typeface="+mn-ea"/>
              </a:rPr>
              <a:t>정산별</a:t>
            </a: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 검색 기능</a:t>
            </a:r>
          </a:p>
        </p:txBody>
      </p:sp>
      <p:sp>
        <p:nvSpPr>
          <p:cNvPr id="38" name="직사각형 37"/>
          <p:cNvSpPr/>
          <p:nvPr/>
        </p:nvSpPr>
        <p:spPr>
          <a:xfrm>
            <a:off x="1775520" y="2145913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b="1">
                <a:latin typeface="+mn-ea"/>
              </a:rPr>
              <a:t>박동규</a:t>
            </a:r>
            <a:endParaRPr lang="ko-KR" altLang="en-US" b="1" dirty="0">
              <a:latin typeface="+mn-ea"/>
            </a:endParaRPr>
          </a:p>
        </p:txBody>
      </p:sp>
      <p:pic>
        <p:nvPicPr>
          <p:cNvPr id="42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모서리가 둥근 직사각형 33">
            <a:extLst>
              <a:ext uri="{FF2B5EF4-FFF2-40B4-BE49-F238E27FC236}">
                <a16:creationId xmlns:a16="http://schemas.microsoft.com/office/drawing/2014/main" id="{3BC3FA45-B102-A140-A536-DB3909CB4C26}"/>
              </a:ext>
            </a:extLst>
          </p:cNvPr>
          <p:cNvSpPr/>
          <p:nvPr/>
        </p:nvSpPr>
        <p:spPr>
          <a:xfrm>
            <a:off x="4178047" y="2589177"/>
            <a:ext cx="3846410" cy="3924992"/>
          </a:xfrm>
          <a:prstGeom prst="roundRect">
            <a:avLst/>
          </a:prstGeom>
          <a:noFill/>
          <a:ln w="6350"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소프트웨어 설계</a:t>
            </a:r>
            <a:endParaRPr lang="en-US" altLang="ko-KR" sz="1300" dirty="0">
              <a:solidFill>
                <a:srgbClr val="323232"/>
              </a:solidFill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로그인 </a:t>
            </a:r>
            <a:r>
              <a:rPr lang="en-US" altLang="ko-KR" sz="1300" dirty="0">
                <a:solidFill>
                  <a:srgbClr val="323232"/>
                </a:solidFill>
                <a:latin typeface="+mn-ea"/>
              </a:rPr>
              <a:t>&amp; </a:t>
            </a: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전반적인 회원 기능</a:t>
            </a:r>
            <a:endParaRPr lang="en-US" altLang="ko-KR" sz="1300" dirty="0">
              <a:solidFill>
                <a:srgbClr val="323232"/>
              </a:solidFill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그룹 관련 기능</a:t>
            </a:r>
            <a:endParaRPr lang="en-US" altLang="ko-KR" sz="1300" dirty="0">
              <a:solidFill>
                <a:srgbClr val="323232"/>
              </a:solidFill>
              <a:latin typeface="+mn-ea"/>
            </a:endParaRPr>
          </a:p>
          <a:p>
            <a:pPr marL="742950" lvl="1" indent="-285750">
              <a:buFont typeface="맑은 고딕" panose="020B0503020000020004" pitchFamily="50" charset="-127"/>
              <a:buChar char="-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그룹 친구 추가</a:t>
            </a:r>
            <a:endParaRPr lang="en-US" altLang="ko-KR" sz="1300" dirty="0">
              <a:solidFill>
                <a:srgbClr val="323232"/>
              </a:solidFill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300" dirty="0">
                <a:solidFill>
                  <a:srgbClr val="323232"/>
                </a:solidFill>
                <a:latin typeface="+mn-ea"/>
              </a:rPr>
              <a:t>Q&amp;A</a:t>
            </a:r>
          </a:p>
          <a:p>
            <a:pPr marL="742950" lvl="1" indent="-285750">
              <a:buFont typeface="맑은 고딕" panose="020B0503020000020004" pitchFamily="50" charset="-127"/>
              <a:buChar char="-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관리자만 답변 및 삭제 가능한 게시판</a:t>
            </a:r>
            <a:endParaRPr lang="en-US" altLang="ko-KR" sz="1300" dirty="0">
              <a:solidFill>
                <a:srgbClr val="323232"/>
              </a:solidFill>
              <a:latin typeface="+mn-ea"/>
            </a:endParaRPr>
          </a:p>
          <a:p>
            <a:pPr marL="742950" lvl="1" indent="-285750">
              <a:buFont typeface="맑은 고딕" panose="020B0503020000020004" pitchFamily="50" charset="-127"/>
              <a:buChar char="-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글쓴이만 삭제 가능</a:t>
            </a:r>
            <a:endParaRPr lang="en-US" altLang="ko-KR" sz="1300" dirty="0">
              <a:solidFill>
                <a:srgbClr val="323232"/>
              </a:solidFill>
              <a:latin typeface="+mn-ea"/>
            </a:endParaRPr>
          </a:p>
        </p:txBody>
      </p:sp>
      <p:sp>
        <p:nvSpPr>
          <p:cNvPr id="74" name="모서리가 둥근 직사각형 33">
            <a:extLst>
              <a:ext uri="{FF2B5EF4-FFF2-40B4-BE49-F238E27FC236}">
                <a16:creationId xmlns:a16="http://schemas.microsoft.com/office/drawing/2014/main" id="{C3755DC6-5274-8E4D-BB2B-1A4953348BBE}"/>
              </a:ext>
            </a:extLst>
          </p:cNvPr>
          <p:cNvSpPr/>
          <p:nvPr/>
        </p:nvSpPr>
        <p:spPr>
          <a:xfrm>
            <a:off x="8185573" y="2589177"/>
            <a:ext cx="3846410" cy="3924992"/>
          </a:xfrm>
          <a:prstGeom prst="roundRect">
            <a:avLst/>
          </a:prstGeom>
          <a:noFill/>
          <a:ln w="6350">
            <a:solidFill>
              <a:srgbClr val="0390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소프트웨어 설계</a:t>
            </a:r>
            <a:endParaRPr lang="en-US" altLang="ko-KR" sz="1300" dirty="0">
              <a:solidFill>
                <a:srgbClr val="323232"/>
              </a:solidFill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그룹 관련 기능</a:t>
            </a:r>
            <a:endParaRPr lang="en-US" altLang="ko-KR" sz="1300" dirty="0">
              <a:solidFill>
                <a:srgbClr val="323232"/>
              </a:solidFill>
              <a:latin typeface="+mn-ea"/>
            </a:endParaRPr>
          </a:p>
          <a:p>
            <a:pPr marL="742950" lvl="1" indent="-285750">
              <a:buFont typeface="맑은 고딕" panose="020B0503020000020004" pitchFamily="50" charset="-127"/>
              <a:buChar char="-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그룹 생성</a:t>
            </a:r>
            <a:r>
              <a:rPr lang="en-US" altLang="ko-KR" sz="1300" dirty="0">
                <a:solidFill>
                  <a:srgbClr val="323232"/>
                </a:solidFill>
                <a:latin typeface="+mn-ea"/>
              </a:rPr>
              <a:t>,</a:t>
            </a: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 그룹 삭제</a:t>
            </a:r>
            <a:r>
              <a:rPr lang="en-US" altLang="ko-KR" sz="1300" dirty="0">
                <a:solidFill>
                  <a:srgbClr val="323232"/>
                </a:solidFill>
                <a:latin typeface="+mn-ea"/>
              </a:rPr>
              <a:t>,</a:t>
            </a: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  멤버가 속한 그룹 리스트 출력</a:t>
            </a:r>
            <a:endParaRPr lang="en-US" altLang="ko-KR" sz="1300" dirty="0">
              <a:solidFill>
                <a:srgbClr val="323232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그룹 디테일 관련 기능</a:t>
            </a:r>
            <a:endParaRPr lang="en-US" altLang="ko-KR" sz="1300" dirty="0">
              <a:solidFill>
                <a:srgbClr val="323232"/>
              </a:solidFill>
              <a:latin typeface="+mn-ea"/>
            </a:endParaRPr>
          </a:p>
          <a:p>
            <a:pPr marL="742950" lvl="1" indent="-285750">
              <a:buFont typeface="맑은 고딕" panose="020B0503020000020004" pitchFamily="50" charset="-127"/>
              <a:buChar char="-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그룹 정보 수정</a:t>
            </a:r>
            <a:r>
              <a:rPr lang="en-US" altLang="ko-KR" sz="1300" dirty="0">
                <a:solidFill>
                  <a:srgbClr val="323232"/>
                </a:solidFill>
                <a:latin typeface="+mn-ea"/>
              </a:rPr>
              <a:t>,</a:t>
            </a: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 그룹에 멤버 추가 및 삭제</a:t>
            </a:r>
            <a:r>
              <a:rPr lang="en-US" altLang="ko-KR" sz="1300" dirty="0">
                <a:solidFill>
                  <a:srgbClr val="323232"/>
                </a:solidFill>
                <a:latin typeface="+mn-ea"/>
              </a:rPr>
              <a:t>,</a:t>
            </a: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 그룹 멤버 목록</a:t>
            </a:r>
            <a:endParaRPr lang="en-US" altLang="ko-KR" sz="1300" dirty="0">
              <a:solidFill>
                <a:srgbClr val="323232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지출 관련 기능</a:t>
            </a:r>
            <a:endParaRPr lang="en-US" altLang="ko-KR" sz="1300" dirty="0">
              <a:solidFill>
                <a:srgbClr val="323232"/>
              </a:solidFill>
              <a:latin typeface="+mn-ea"/>
            </a:endParaRPr>
          </a:p>
          <a:p>
            <a:pPr marL="742950" lvl="1" indent="-285750">
              <a:buFont typeface="맑은 고딕" panose="020B0503020000020004" pitchFamily="50" charset="-127"/>
              <a:buChar char="-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그룹 내 지출 추가</a:t>
            </a:r>
            <a:r>
              <a:rPr lang="en-US" altLang="ko-KR" sz="1300" dirty="0">
                <a:solidFill>
                  <a:srgbClr val="323232"/>
                </a:solidFill>
                <a:latin typeface="+mn-ea"/>
              </a:rPr>
              <a:t>,</a:t>
            </a: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 정보 수정</a:t>
            </a:r>
            <a:r>
              <a:rPr lang="en-US" altLang="ko-KR" sz="1300" dirty="0">
                <a:solidFill>
                  <a:srgbClr val="323232"/>
                </a:solidFill>
                <a:latin typeface="+mn-ea"/>
              </a:rPr>
              <a:t>,</a:t>
            </a: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 지출 삭제</a:t>
            </a:r>
            <a:r>
              <a:rPr lang="en-US" altLang="ko-KR" sz="1300" dirty="0">
                <a:solidFill>
                  <a:srgbClr val="323232"/>
                </a:solidFill>
                <a:latin typeface="+mn-ea"/>
              </a:rPr>
              <a:t>,</a:t>
            </a: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 지출 목록 출력</a:t>
            </a:r>
          </a:p>
          <a:p>
            <a:pPr marL="742950" lvl="1" indent="-285750">
              <a:buFont typeface="맑은 고딕" panose="020B0503020000020004" pitchFamily="50" charset="-127"/>
              <a:buChar char="-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정산 완료된 지출 내역</a:t>
            </a:r>
            <a:endParaRPr lang="en-US" altLang="ko-KR" sz="1300" dirty="0">
              <a:solidFill>
                <a:srgbClr val="323232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정산 기능</a:t>
            </a:r>
            <a:endParaRPr lang="en-US" altLang="ko-KR" sz="1300" dirty="0">
              <a:solidFill>
                <a:srgbClr val="323232"/>
              </a:solidFill>
              <a:latin typeface="+mn-ea"/>
            </a:endParaRPr>
          </a:p>
          <a:p>
            <a:pPr marL="742950" lvl="1" indent="-285750">
              <a:buFont typeface="맑은 고딕" panose="020B0503020000020004" pitchFamily="50" charset="-127"/>
              <a:buChar char="-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정산 기능 및 정산 결과 출력</a:t>
            </a:r>
            <a:endParaRPr lang="en-US" altLang="ko-KR" sz="1300" dirty="0">
              <a:solidFill>
                <a:srgbClr val="323232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공지사항</a:t>
            </a:r>
            <a:endParaRPr lang="en-US" altLang="ko-KR" sz="1300" dirty="0">
              <a:solidFill>
                <a:srgbClr val="323232"/>
              </a:solidFill>
              <a:latin typeface="+mn-ea"/>
            </a:endParaRPr>
          </a:p>
          <a:p>
            <a:pPr marL="742950" lvl="1" indent="-285750">
              <a:buFont typeface="맑은 고딕" panose="020B0503020000020004" pitchFamily="50" charset="-127"/>
              <a:buChar char="-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관리자만 작성 및 수정</a:t>
            </a:r>
            <a:r>
              <a:rPr lang="en-US" altLang="ko-KR" sz="1300" dirty="0">
                <a:solidFill>
                  <a:srgbClr val="323232"/>
                </a:solidFill>
                <a:latin typeface="+mn-ea"/>
              </a:rPr>
              <a:t>, </a:t>
            </a: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삭제 가능한 파일첨부 게시판</a:t>
            </a:r>
            <a:endParaRPr lang="en-US" altLang="ko-KR" sz="1300" dirty="0">
              <a:solidFill>
                <a:srgbClr val="323232"/>
              </a:solidFill>
              <a:latin typeface="+mn-ea"/>
            </a:endParaRPr>
          </a:p>
          <a:p>
            <a:pPr marL="742950" lvl="1" indent="-285750">
              <a:buFont typeface="맑은 고딕" panose="020B0503020000020004" pitchFamily="50" charset="-127"/>
              <a:buChar char="-"/>
            </a:pPr>
            <a:r>
              <a:rPr lang="ko-KR" altLang="en-US" sz="1300" dirty="0">
                <a:solidFill>
                  <a:srgbClr val="323232"/>
                </a:solidFill>
                <a:latin typeface="+mn-ea"/>
              </a:rPr>
              <a:t>회원은 읽기만 가능</a:t>
            </a:r>
            <a:endParaRPr lang="en-US" altLang="ko-KR" sz="1300" dirty="0">
              <a:solidFill>
                <a:srgbClr val="323232"/>
              </a:solidFill>
              <a:latin typeface="+mn-ea"/>
            </a:endParaRPr>
          </a:p>
        </p:txBody>
      </p:sp>
      <p:sp>
        <p:nvSpPr>
          <p:cNvPr id="75" name="타원 29">
            <a:extLst>
              <a:ext uri="{FF2B5EF4-FFF2-40B4-BE49-F238E27FC236}">
                <a16:creationId xmlns:a16="http://schemas.microsoft.com/office/drawing/2014/main" id="{F1628CEB-A74B-4641-91C3-639D48DCE585}"/>
              </a:ext>
            </a:extLst>
          </p:cNvPr>
          <p:cNvSpPr/>
          <p:nvPr/>
        </p:nvSpPr>
        <p:spPr>
          <a:xfrm>
            <a:off x="5713732" y="1308500"/>
            <a:ext cx="764536" cy="764536"/>
          </a:xfrm>
          <a:prstGeom prst="ellipse">
            <a:avLst/>
          </a:prstGeom>
          <a:solidFill>
            <a:srgbClr val="7191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6" name="Picture 2" descr="person icon - EIT RawMaterials">
            <a:extLst>
              <a:ext uri="{FF2B5EF4-FFF2-40B4-BE49-F238E27FC236}">
                <a16:creationId xmlns:a16="http://schemas.microsoft.com/office/drawing/2014/main" id="{E04CBD1A-1BEC-C54E-A1C4-79895A4609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333" y1="31000" x2="51000" y2="43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0419" y="1425187"/>
            <a:ext cx="531162" cy="531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직사각형 37">
            <a:extLst>
              <a:ext uri="{FF2B5EF4-FFF2-40B4-BE49-F238E27FC236}">
                <a16:creationId xmlns:a16="http://schemas.microsoft.com/office/drawing/2014/main" id="{196D0303-92C7-5249-9D9B-966C4F83D30A}"/>
              </a:ext>
            </a:extLst>
          </p:cNvPr>
          <p:cNvSpPr/>
          <p:nvPr/>
        </p:nvSpPr>
        <p:spPr>
          <a:xfrm>
            <a:off x="5787511" y="2145913"/>
            <a:ext cx="6463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b="1" dirty="0" err="1">
                <a:latin typeface="+mn-ea"/>
              </a:rPr>
              <a:t>김빈</a:t>
            </a:r>
            <a:endParaRPr lang="ko-KR" altLang="en-US" b="1" dirty="0">
              <a:latin typeface="+mn-ea"/>
            </a:endParaRPr>
          </a:p>
        </p:txBody>
      </p:sp>
      <p:sp>
        <p:nvSpPr>
          <p:cNvPr id="78" name="타원 29">
            <a:extLst>
              <a:ext uri="{FF2B5EF4-FFF2-40B4-BE49-F238E27FC236}">
                <a16:creationId xmlns:a16="http://schemas.microsoft.com/office/drawing/2014/main" id="{3AA6A614-C234-6240-A41E-333329926E04}"/>
              </a:ext>
            </a:extLst>
          </p:cNvPr>
          <p:cNvSpPr/>
          <p:nvPr/>
        </p:nvSpPr>
        <p:spPr>
          <a:xfrm>
            <a:off x="9713325" y="1308500"/>
            <a:ext cx="764536" cy="764536"/>
          </a:xfrm>
          <a:prstGeom prst="ellipse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9" name="Picture 2" descr="person icon - EIT RawMaterials">
            <a:extLst>
              <a:ext uri="{FF2B5EF4-FFF2-40B4-BE49-F238E27FC236}">
                <a16:creationId xmlns:a16="http://schemas.microsoft.com/office/drawing/2014/main" id="{E16E584E-BE3A-384C-8A75-DFC75A8EA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333" y1="31000" x2="51000" y2="43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0012" y="1425187"/>
            <a:ext cx="531162" cy="531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직사각형 37">
            <a:extLst>
              <a:ext uri="{FF2B5EF4-FFF2-40B4-BE49-F238E27FC236}">
                <a16:creationId xmlns:a16="http://schemas.microsoft.com/office/drawing/2014/main" id="{891CFF1F-AA53-0744-AC7E-0C7ECBB56094}"/>
              </a:ext>
            </a:extLst>
          </p:cNvPr>
          <p:cNvSpPr/>
          <p:nvPr/>
        </p:nvSpPr>
        <p:spPr>
          <a:xfrm>
            <a:off x="9671689" y="2145913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b="1" dirty="0">
                <a:latin typeface="+mn-ea"/>
              </a:rPr>
              <a:t>구윤서</a:t>
            </a:r>
          </a:p>
        </p:txBody>
      </p:sp>
      <p:sp>
        <p:nvSpPr>
          <p:cNvPr id="17" name="직사각형 12">
            <a:extLst>
              <a:ext uri="{FF2B5EF4-FFF2-40B4-BE49-F238E27FC236}">
                <a16:creationId xmlns:a16="http://schemas.microsoft.com/office/drawing/2014/main" id="{6C1F0C35-7EC9-2A46-B8F3-5634A6BDCE4E}"/>
              </a:ext>
            </a:extLst>
          </p:cNvPr>
          <p:cNvSpPr/>
          <p:nvPr/>
        </p:nvSpPr>
        <p:spPr>
          <a:xfrm>
            <a:off x="-8111" y="0"/>
            <a:ext cx="407369" cy="1340768"/>
          </a:xfrm>
          <a:prstGeom prst="rect">
            <a:avLst/>
          </a:prstGeom>
          <a:solidFill>
            <a:srgbClr val="3C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51902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876604" y="298053"/>
            <a:ext cx="11177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1.5 Gantt Chart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를 이용한 일정관리</a:t>
            </a:r>
          </a:p>
        </p:txBody>
      </p:sp>
      <p:sp>
        <p:nvSpPr>
          <p:cNvPr id="6" name="직사각형 12">
            <a:extLst>
              <a:ext uri="{FF2B5EF4-FFF2-40B4-BE49-F238E27FC236}">
                <a16:creationId xmlns:a16="http://schemas.microsoft.com/office/drawing/2014/main" id="{6C1F0C35-7EC9-2A46-B8F3-5634A6BDCE4E}"/>
              </a:ext>
            </a:extLst>
          </p:cNvPr>
          <p:cNvSpPr/>
          <p:nvPr/>
        </p:nvSpPr>
        <p:spPr>
          <a:xfrm>
            <a:off x="-8111" y="0"/>
            <a:ext cx="407369" cy="1340768"/>
          </a:xfrm>
          <a:prstGeom prst="rect">
            <a:avLst/>
          </a:prstGeom>
          <a:solidFill>
            <a:srgbClr val="3C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5440" y="1307207"/>
            <a:ext cx="10225136" cy="5217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982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76604" y="298053"/>
            <a:ext cx="11177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1.6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요구사항 분석 </a:t>
            </a:r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-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멤버</a:t>
            </a:r>
          </a:p>
        </p:txBody>
      </p:sp>
      <p:pic>
        <p:nvPicPr>
          <p:cNvPr id="9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064552" y="298053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3">
            <a:extLst>
              <a:ext uri="{FF2B5EF4-FFF2-40B4-BE49-F238E27FC236}">
                <a16:creationId xmlns:a16="http://schemas.microsoft.com/office/drawing/2014/main" id="{1DB17441-4E3F-5B4B-A305-53C49CDF815D}"/>
              </a:ext>
            </a:extLst>
          </p:cNvPr>
          <p:cNvSpPr/>
          <p:nvPr/>
        </p:nvSpPr>
        <p:spPr>
          <a:xfrm>
            <a:off x="551384" y="2132856"/>
            <a:ext cx="5328592" cy="3357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cs typeface="함초롬바탕" panose="020B0600000101010101" charset="-127"/>
              </a:rPr>
              <a:t>멤버는 자신의 정보를 수정할 수 있다</a:t>
            </a:r>
            <a:r>
              <a:rPr lang="en-US" altLang="ko-KR" sz="1200" dirty="0">
                <a:latin typeface="+mn-ea"/>
                <a:cs typeface="함초롬바탕" panose="020B0600000101010101" charset="-127"/>
              </a:rPr>
              <a:t>.</a:t>
            </a: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cs typeface="함초롬바탕" panose="020B0600000101010101" charset="-127"/>
              </a:rPr>
              <a:t>멤버는 그룹을 만들 수 있다</a:t>
            </a:r>
            <a:r>
              <a:rPr lang="en-US" altLang="ko-KR" sz="1200" dirty="0">
                <a:latin typeface="+mn-ea"/>
                <a:cs typeface="함초롬바탕" panose="020B0600000101010101" charset="-127"/>
              </a:rPr>
              <a:t>. (</a:t>
            </a:r>
            <a:r>
              <a:rPr lang="ko-KR" altLang="en-US" sz="1200" dirty="0">
                <a:latin typeface="+mn-ea"/>
                <a:cs typeface="함초롬바탕" panose="020B0600000101010101" charset="-127"/>
              </a:rPr>
              <a:t>그룹을 생성한 멤버가 방장이 된다</a:t>
            </a:r>
            <a:r>
              <a:rPr lang="en-US" altLang="ko-KR" sz="1200" dirty="0">
                <a:latin typeface="+mn-ea"/>
                <a:cs typeface="함초롬바탕" panose="020B0600000101010101" charset="-127"/>
              </a:rPr>
              <a:t>)</a:t>
            </a: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cs typeface="함초롬바탕" panose="020B0600000101010101" charset="-127"/>
              </a:rPr>
              <a:t>멤버는 그룹에 친구를 추가 및 삭제 할 수 있다</a:t>
            </a:r>
            <a:r>
              <a:rPr lang="en-US" altLang="ko-KR" sz="1200" dirty="0">
                <a:latin typeface="+mn-ea"/>
                <a:cs typeface="함초롬바탕" panose="020B0600000101010101" charset="-127"/>
              </a:rPr>
              <a:t>. (</a:t>
            </a:r>
            <a:r>
              <a:rPr lang="ko-KR" altLang="en-US" sz="1200" dirty="0">
                <a:latin typeface="+mn-ea"/>
                <a:cs typeface="함초롬바탕" panose="020B0600000101010101" charset="-127"/>
              </a:rPr>
              <a:t>그룹을 생성한 멤버에 한하여</a:t>
            </a:r>
            <a:r>
              <a:rPr lang="en-US" altLang="ko-KR" sz="1200" dirty="0">
                <a:latin typeface="+mn-ea"/>
                <a:cs typeface="함초롬바탕" panose="020B0600000101010101" charset="-127"/>
              </a:rPr>
              <a:t>)</a:t>
            </a: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cs typeface="함초롬바탕" panose="020B0600000101010101" charset="-127"/>
              </a:rPr>
              <a:t>멤버는 자신이 속한 그룹을 검색할 수 있다</a:t>
            </a:r>
            <a:r>
              <a:rPr lang="en-US" altLang="ko-KR" sz="1200" dirty="0">
                <a:latin typeface="+mn-ea"/>
                <a:cs typeface="함초롬바탕" panose="020B0600000101010101" charset="-127"/>
              </a:rPr>
              <a:t>.</a:t>
            </a: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cs typeface="함초롬바탕" panose="020B0600000101010101" charset="-127"/>
              </a:rPr>
              <a:t>멤버는 친구의 아이디를 검색할 수 있다</a:t>
            </a:r>
            <a:r>
              <a:rPr lang="en-US" altLang="ko-KR" sz="1200" dirty="0">
                <a:latin typeface="+mn-ea"/>
                <a:cs typeface="함초롬바탕" panose="020B0600000101010101" charset="-127"/>
              </a:rPr>
              <a:t>. </a:t>
            </a: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cs typeface="함초롬바탕" panose="020B0600000101010101" charset="-127"/>
              </a:rPr>
              <a:t>멤버는 </a:t>
            </a:r>
            <a:r>
              <a:rPr lang="ko-KR" altLang="en-US" sz="1200" dirty="0" err="1">
                <a:latin typeface="+mn-ea"/>
                <a:cs typeface="함초롬바탕" panose="020B0600000101010101" charset="-127"/>
              </a:rPr>
              <a:t>팔로우</a:t>
            </a:r>
            <a:r>
              <a:rPr lang="ko-KR" altLang="en-US" sz="1200" dirty="0">
                <a:latin typeface="+mn-ea"/>
                <a:cs typeface="함초롬바탕" panose="020B0600000101010101" charset="-127"/>
              </a:rPr>
              <a:t> </a:t>
            </a:r>
            <a:r>
              <a:rPr lang="en-US" altLang="ko-KR" sz="1200" dirty="0">
                <a:latin typeface="+mn-ea"/>
                <a:cs typeface="함초롬바탕" panose="020B0600000101010101" charset="-127"/>
              </a:rPr>
              <a:t>&amp; </a:t>
            </a:r>
            <a:r>
              <a:rPr lang="ko-KR" altLang="en-US" sz="1200" dirty="0" err="1">
                <a:latin typeface="+mn-ea"/>
                <a:cs typeface="함초롬바탕" panose="020B0600000101010101" charset="-127"/>
              </a:rPr>
              <a:t>언팔로우를</a:t>
            </a:r>
            <a:r>
              <a:rPr lang="ko-KR" altLang="en-US" sz="1200" dirty="0">
                <a:latin typeface="+mn-ea"/>
                <a:cs typeface="함초롬바탕" panose="020B0600000101010101" charset="-127"/>
              </a:rPr>
              <a:t> 할 수 있다</a:t>
            </a:r>
            <a:r>
              <a:rPr lang="en-US" altLang="ko-KR" sz="1200" dirty="0">
                <a:latin typeface="+mn-ea"/>
                <a:cs typeface="함초롬바탕" panose="020B0600000101010101" charset="-127"/>
              </a:rPr>
              <a:t>.</a:t>
            </a: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cs typeface="함초롬바탕" panose="020B0600000101010101" charset="-127"/>
              </a:rPr>
              <a:t>멤버는 문의게시판에 글을 작성</a:t>
            </a:r>
            <a:r>
              <a:rPr lang="en-US" altLang="ko-KR" sz="1200" dirty="0"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200" dirty="0">
                <a:latin typeface="+mn-ea"/>
                <a:cs typeface="함초롬바탕" panose="020B0600000101010101" charset="-127"/>
              </a:rPr>
              <a:t>확인</a:t>
            </a:r>
            <a:r>
              <a:rPr lang="en-US" altLang="ko-KR" sz="1200" dirty="0"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200" dirty="0">
                <a:latin typeface="+mn-ea"/>
                <a:cs typeface="함초롬바탕" panose="020B0600000101010101" charset="-127"/>
              </a:rPr>
              <a:t>수정</a:t>
            </a:r>
            <a:r>
              <a:rPr lang="en-US" altLang="ko-KR" sz="1200" dirty="0"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200" dirty="0">
                <a:latin typeface="+mn-ea"/>
                <a:cs typeface="함초롬바탕" panose="020B0600000101010101" charset="-127"/>
              </a:rPr>
              <a:t>삭제를 할 수 있다</a:t>
            </a:r>
            <a:r>
              <a:rPr lang="en-US" altLang="ko-KR" sz="1200" dirty="0">
                <a:latin typeface="+mn-ea"/>
                <a:cs typeface="함초롬바탕" panose="020B0600000101010101" charset="-127"/>
              </a:rPr>
              <a:t>.</a:t>
            </a: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cs typeface="함초롬바탕" panose="020B0600000101010101" charset="-127"/>
              </a:rPr>
              <a:t>멤버는 알람을 확인할 수 있다</a:t>
            </a:r>
            <a:r>
              <a:rPr lang="en-US" altLang="ko-KR" sz="1200" dirty="0" smtClean="0">
                <a:latin typeface="+mn-ea"/>
                <a:cs typeface="함초롬바탕" panose="020B0600000101010101" charset="-127"/>
              </a:rPr>
              <a:t>.</a:t>
            </a:r>
            <a:endParaRPr lang="en-US" altLang="ko-KR" sz="1200" dirty="0">
              <a:latin typeface="+mn-ea"/>
              <a:cs typeface="함초롬바탕" panose="020B0600000101010101" charset="-127"/>
            </a:endParaRPr>
          </a:p>
        </p:txBody>
      </p:sp>
      <p:sp>
        <p:nvSpPr>
          <p:cNvPr id="7" name="직사각형 3">
            <a:extLst>
              <a:ext uri="{FF2B5EF4-FFF2-40B4-BE49-F238E27FC236}">
                <a16:creationId xmlns:a16="http://schemas.microsoft.com/office/drawing/2014/main" id="{1DB17441-4E3F-5B4B-A305-53C49CDF815D}"/>
              </a:ext>
            </a:extLst>
          </p:cNvPr>
          <p:cNvSpPr/>
          <p:nvPr/>
        </p:nvSpPr>
        <p:spPr>
          <a:xfrm>
            <a:off x="6415093" y="2132855"/>
            <a:ext cx="5328592" cy="3357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그룹에 속한 모든 멤버는</a:t>
            </a:r>
            <a:r>
              <a:rPr lang="en-US" altLang="ko-KR" sz="1200" dirty="0" smtClean="0"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자신이 지출한 금액</a:t>
            </a:r>
            <a:r>
              <a:rPr lang="en-US" altLang="ko-KR" sz="1200" dirty="0" smtClean="0"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지출에 참여한 사람들</a:t>
            </a:r>
            <a:r>
              <a:rPr lang="en-US" altLang="ko-KR" sz="1200" dirty="0" smtClean="0"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외 지출 정보를 입력</a:t>
            </a:r>
            <a:r>
              <a:rPr lang="en-US" altLang="ko-KR" sz="1200" dirty="0" smtClean="0">
                <a:latin typeface="+mn-ea"/>
                <a:cs typeface="함초롬바탕" panose="020B0600000101010101" charset="-127"/>
              </a:rPr>
              <a:t>/</a:t>
            </a: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수정</a:t>
            </a:r>
            <a:r>
              <a:rPr lang="en-US" altLang="ko-KR" sz="1200" dirty="0" smtClean="0">
                <a:latin typeface="+mn-ea"/>
                <a:cs typeface="함초롬바탕" panose="020B0600000101010101" charset="-127"/>
              </a:rPr>
              <a:t>/</a:t>
            </a: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삭제 할 수 있다</a:t>
            </a:r>
            <a:endParaRPr lang="en-US" altLang="ko-KR" sz="1200" dirty="0" smtClean="0">
              <a:latin typeface="+mn-ea"/>
              <a:cs typeface="함초롬바탕" panose="020B0600000101010101" charset="-127"/>
            </a:endParaRP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그룹의 반장은 </a:t>
            </a:r>
            <a:r>
              <a:rPr lang="en-US" altLang="ko-KR" sz="1200" dirty="0" smtClean="0">
                <a:latin typeface="+mn-ea"/>
                <a:cs typeface="함초롬바탕" panose="020B0600000101010101" charset="-127"/>
              </a:rPr>
              <a:t>(</a:t>
            </a: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그룹 </a:t>
            </a:r>
            <a:r>
              <a:rPr lang="ko-KR" altLang="en-US" sz="1200" dirty="0" err="1" smtClean="0">
                <a:latin typeface="+mn-ea"/>
                <a:cs typeface="함초롬바탕" panose="020B0600000101010101" charset="-127"/>
              </a:rPr>
              <a:t>생성자</a:t>
            </a:r>
            <a:r>
              <a:rPr lang="en-US" altLang="ko-KR" sz="1200" dirty="0" smtClean="0">
                <a:latin typeface="+mn-ea"/>
                <a:cs typeface="함초롬바탕" panose="020B0600000101010101" charset="-127"/>
              </a:rPr>
              <a:t>), </a:t>
            </a: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정산 기능을 이용해</a:t>
            </a:r>
            <a:r>
              <a:rPr lang="en-US" altLang="ko-KR" sz="1200" dirty="0" smtClean="0"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지금까지 쌓여온 지출들에 대한 정산을 실행 할 수 있다</a:t>
            </a:r>
            <a:r>
              <a:rPr lang="en-US" altLang="ko-KR" sz="1200" dirty="0" smtClean="0">
                <a:latin typeface="+mn-ea"/>
                <a:cs typeface="함초롬바탕" panose="020B0600000101010101" charset="-127"/>
              </a:rPr>
              <a:t>.</a:t>
            </a: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지불할 돈이 있는 멤버는</a:t>
            </a:r>
            <a:r>
              <a:rPr lang="en-US" altLang="ko-KR" sz="1200" dirty="0" smtClean="0">
                <a:latin typeface="+mn-ea"/>
                <a:cs typeface="함초롬바탕" panose="020B0600000101010101" charset="-127"/>
              </a:rPr>
              <a:t>, ‘</a:t>
            </a: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돈내기</a:t>
            </a:r>
            <a:r>
              <a:rPr lang="en-US" altLang="ko-KR" sz="1200" dirty="0" smtClean="0">
                <a:latin typeface="+mn-ea"/>
                <a:cs typeface="함초롬바탕" panose="020B0600000101010101" charset="-127"/>
              </a:rPr>
              <a:t>’ </a:t>
            </a: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버튼을 통하여</a:t>
            </a:r>
            <a:r>
              <a:rPr lang="en-US" altLang="ko-KR" sz="1200" dirty="0" smtClean="0"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지불할 금액만큼 낸다</a:t>
            </a:r>
            <a:endParaRPr lang="en-US" altLang="ko-KR" sz="1200" dirty="0" smtClean="0">
              <a:latin typeface="+mn-ea"/>
              <a:cs typeface="함초롬바탕" panose="020B0600000101010101" charset="-127"/>
            </a:endParaRP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돈을 지불할 모든 사람들이 돈을 내면</a:t>
            </a:r>
            <a:r>
              <a:rPr lang="en-US" altLang="ko-KR" sz="1200" dirty="0" smtClean="0"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받아야 할 </a:t>
            </a:r>
            <a:r>
              <a:rPr lang="ko-KR" altLang="en-US" sz="1200" dirty="0">
                <a:latin typeface="+mn-ea"/>
                <a:cs typeface="함초롬바탕" panose="020B0600000101010101" charset="-127"/>
              </a:rPr>
              <a:t>돈이 있는 멤버는</a:t>
            </a:r>
            <a:r>
              <a:rPr lang="en-US" altLang="ko-KR" sz="1200" dirty="0">
                <a:latin typeface="+mn-ea"/>
                <a:cs typeface="함초롬바탕" panose="020B0600000101010101" charset="-127"/>
              </a:rPr>
              <a:t>, ‘</a:t>
            </a:r>
            <a:r>
              <a:rPr lang="ko-KR" altLang="en-US" sz="1200" dirty="0" err="1" smtClean="0">
                <a:latin typeface="+mn-ea"/>
                <a:cs typeface="함초롬바탕" panose="020B0600000101010101" charset="-127"/>
              </a:rPr>
              <a:t>돈받기</a:t>
            </a:r>
            <a:r>
              <a:rPr lang="en-US" altLang="ko-KR" sz="1200" dirty="0" smtClean="0">
                <a:latin typeface="+mn-ea"/>
                <a:cs typeface="함초롬바탕" panose="020B0600000101010101" charset="-127"/>
              </a:rPr>
              <a:t>’ </a:t>
            </a:r>
            <a:r>
              <a:rPr lang="ko-KR" altLang="en-US" sz="1200" dirty="0">
                <a:latin typeface="+mn-ea"/>
                <a:cs typeface="함초롬바탕" panose="020B0600000101010101" charset="-127"/>
              </a:rPr>
              <a:t>버튼</a:t>
            </a: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을 </a:t>
            </a:r>
            <a:r>
              <a:rPr lang="ko-KR" altLang="en-US" sz="1200" dirty="0">
                <a:latin typeface="+mn-ea"/>
                <a:cs typeface="함초롬바탕" panose="020B0600000101010101" charset="-127"/>
              </a:rPr>
              <a:t>통하여</a:t>
            </a:r>
            <a:r>
              <a:rPr lang="en-US" altLang="ko-KR" sz="1200" dirty="0"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받아야할 금액만큼 받는다</a:t>
            </a:r>
            <a:r>
              <a:rPr lang="en-US" altLang="ko-KR" sz="1200" dirty="0" smtClean="0">
                <a:latin typeface="+mn-ea"/>
                <a:cs typeface="함초롬바탕" panose="020B0600000101010101" charset="-127"/>
              </a:rPr>
              <a:t>.</a:t>
            </a:r>
            <a:endParaRPr lang="en-US" altLang="ko-KR" sz="1200" dirty="0" smtClean="0">
              <a:latin typeface="+mn-ea"/>
              <a:cs typeface="함초롬바탕" panose="020B0600000101010101" charset="-127"/>
            </a:endParaRP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정산이 끝나면</a:t>
            </a:r>
            <a:r>
              <a:rPr lang="en-US" altLang="ko-KR" sz="1200" dirty="0" smtClean="0"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모든 멤버의 </a:t>
            </a:r>
            <a:r>
              <a:rPr lang="en-US" altLang="ko-KR" sz="1200" dirty="0" smtClean="0">
                <a:latin typeface="+mn-ea"/>
                <a:cs typeface="함초롬바탕" panose="020B0600000101010101" charset="-127"/>
              </a:rPr>
              <a:t>balance </a:t>
            </a: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가 </a:t>
            </a:r>
            <a:r>
              <a:rPr lang="en-US" altLang="ko-KR" sz="1200" dirty="0" smtClean="0">
                <a:latin typeface="+mn-ea"/>
                <a:cs typeface="함초롬바탕" panose="020B0600000101010101" charset="-127"/>
              </a:rPr>
              <a:t>0 </a:t>
            </a: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으로 바뀌고</a:t>
            </a:r>
            <a:r>
              <a:rPr lang="en-US" altLang="ko-KR" sz="1200" dirty="0" smtClean="0"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200" dirty="0" smtClean="0">
                <a:latin typeface="+mn-ea"/>
                <a:cs typeface="함초롬바탕" panose="020B0600000101010101" charset="-127"/>
              </a:rPr>
              <a:t>그룹 삭제를 할 수 있다</a:t>
            </a:r>
            <a:endParaRPr lang="en-US" altLang="ko-KR" sz="1200" dirty="0">
              <a:latin typeface="+mn-ea"/>
              <a:cs typeface="함초롬바탕" panose="020B0600000101010101" charset="-127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6023992" y="2132854"/>
            <a:ext cx="0" cy="3888434"/>
          </a:xfrm>
          <a:prstGeom prst="line">
            <a:avLst/>
          </a:prstGeom>
          <a:ln w="28575"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12">
            <a:extLst>
              <a:ext uri="{FF2B5EF4-FFF2-40B4-BE49-F238E27FC236}">
                <a16:creationId xmlns:a16="http://schemas.microsoft.com/office/drawing/2014/main" id="{6C1F0C35-7EC9-2A46-B8F3-5634A6BDCE4E}"/>
              </a:ext>
            </a:extLst>
          </p:cNvPr>
          <p:cNvSpPr/>
          <p:nvPr/>
        </p:nvSpPr>
        <p:spPr>
          <a:xfrm>
            <a:off x="-8111" y="0"/>
            <a:ext cx="407369" cy="1340768"/>
          </a:xfrm>
          <a:prstGeom prst="rect">
            <a:avLst/>
          </a:prstGeom>
          <a:solidFill>
            <a:srgbClr val="3C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691902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094586" y="1905506"/>
            <a:ext cx="4002827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9600" dirty="0">
                <a:latin typeface="+mn-ea"/>
                <a:cs typeface="함초롬바탕" panose="020B0600000101010101" charset="-127"/>
              </a:rPr>
              <a:t>TO DO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76604" y="298053"/>
            <a:ext cx="11177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1.6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요구사항 분석 </a:t>
            </a:r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-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관리자</a:t>
            </a:r>
          </a:p>
        </p:txBody>
      </p:sp>
      <p:pic>
        <p:nvPicPr>
          <p:cNvPr id="11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064552" y="298053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12">
            <a:extLst>
              <a:ext uri="{FF2B5EF4-FFF2-40B4-BE49-F238E27FC236}">
                <a16:creationId xmlns:a16="http://schemas.microsoft.com/office/drawing/2014/main" id="{6C1F0C35-7EC9-2A46-B8F3-5634A6BDCE4E}"/>
              </a:ext>
            </a:extLst>
          </p:cNvPr>
          <p:cNvSpPr/>
          <p:nvPr/>
        </p:nvSpPr>
        <p:spPr>
          <a:xfrm>
            <a:off x="-8111" y="0"/>
            <a:ext cx="407369" cy="1340768"/>
          </a:xfrm>
          <a:prstGeom prst="rect">
            <a:avLst/>
          </a:prstGeom>
          <a:solidFill>
            <a:srgbClr val="3C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5278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100+ Building Pictures &amp; Images [HQ] | Download Free Photos on Unsplash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" t="18160" r="376" b="52097"/>
          <a:stretch/>
        </p:blipFill>
        <p:spPr bwMode="auto">
          <a:xfrm>
            <a:off x="0" y="0"/>
            <a:ext cx="12192000" cy="244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/>
          <p:cNvSpPr/>
          <p:nvPr/>
        </p:nvSpPr>
        <p:spPr>
          <a:xfrm>
            <a:off x="0" y="-9468"/>
            <a:ext cx="12192000" cy="2457740"/>
          </a:xfrm>
          <a:prstGeom prst="rect">
            <a:avLst/>
          </a:prstGeom>
          <a:solidFill>
            <a:srgbClr val="1A1C24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479376" y="3198327"/>
            <a:ext cx="3400648" cy="750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80000"/>
              </a:lnSpc>
              <a:spcBef>
                <a:spcPts val="0"/>
              </a:spcBef>
              <a:defRPr/>
            </a:pPr>
            <a:endParaRPr lang="en-US" altLang="ko-KR" sz="2800" b="1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739700" y="3503081"/>
            <a:ext cx="2880000" cy="2806922"/>
          </a:xfrm>
          <a:prstGeom prst="rect">
            <a:avLst/>
          </a:prstGeom>
        </p:spPr>
        <p:txBody>
          <a:bodyPr wrap="square" lIns="0" rIns="18000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1.1  </a:t>
            </a:r>
            <a:r>
              <a:rPr lang="ko-KR" altLang="en-US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주제 및 목적</a:t>
            </a:r>
            <a:endParaRPr lang="en-US" altLang="ko-KR" sz="1400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	-</a:t>
            </a:r>
            <a:r>
              <a:rPr lang="ko-KR" altLang="en-US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참조</a:t>
            </a:r>
            <a:endParaRPr lang="en-US" altLang="ko-KR" sz="1400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1.2  </a:t>
            </a:r>
            <a:r>
              <a:rPr lang="ko-KR" altLang="en-US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개발환경</a:t>
            </a:r>
            <a:endParaRPr lang="en-US" altLang="ko-KR" sz="1400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3  </a:t>
            </a:r>
            <a:r>
              <a:rPr lang="ko-KR" altLang="en-US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작업분할구조도 </a:t>
            </a: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(WBS)</a:t>
            </a: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1.4  </a:t>
            </a:r>
            <a:r>
              <a:rPr lang="ko-KR" altLang="en-US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업무분장</a:t>
            </a:r>
            <a:endParaRPr lang="en-US" altLang="ko-KR" sz="1400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1.4  </a:t>
            </a:r>
            <a:r>
              <a:rPr lang="ko-KR" altLang="en-US" sz="1400" dirty="0" err="1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작업일정</a:t>
            </a:r>
            <a:endParaRPr lang="en-US" altLang="ko-KR" sz="1400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1.6  </a:t>
            </a:r>
            <a:r>
              <a:rPr lang="ko-KR" altLang="en-US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요구사항 분석</a:t>
            </a:r>
            <a:endParaRPr lang="en-US" altLang="ko-KR" sz="1400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4656000" y="3500273"/>
            <a:ext cx="2880000" cy="2419124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2.1  </a:t>
            </a:r>
            <a:r>
              <a:rPr lang="en-US" altLang="ko-KR" sz="1400" dirty="0" err="1">
                <a:latin typeface="+mn-ea"/>
                <a:cs typeface="Segoe UI Light" panose="020B0502040204020203" pitchFamily="34" charset="0"/>
              </a:rPr>
              <a:t>Usecase</a:t>
            </a:r>
            <a:r>
              <a:rPr lang="en-US" altLang="ko-KR" sz="1400" dirty="0">
                <a:latin typeface="+mn-ea"/>
                <a:cs typeface="Segoe UI Light" panose="020B0502040204020203" pitchFamily="34" charset="0"/>
              </a:rPr>
              <a:t> Diagram</a:t>
            </a: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2.2  </a:t>
            </a:r>
            <a:r>
              <a:rPr lang="en-US" altLang="ko-KR" sz="1400" dirty="0">
                <a:latin typeface="+mn-ea"/>
                <a:cs typeface="Segoe UI Light" panose="020B0502040204020203" pitchFamily="34" charset="0"/>
              </a:rPr>
              <a:t>Sequence Diagram</a:t>
            </a: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2.3  DFD</a:t>
            </a:r>
            <a:endParaRPr lang="en-US" altLang="ko-KR" sz="1400" dirty="0">
              <a:latin typeface="+mn-ea"/>
              <a:cs typeface="Segoe UI Light" panose="020B0502040204020203" pitchFamily="34" charset="0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2.4  </a:t>
            </a:r>
            <a:r>
              <a:rPr lang="ko-KR" altLang="en-US" sz="1400" dirty="0" err="1">
                <a:latin typeface="+mn-ea"/>
                <a:cs typeface="함초롬바탕" panose="02030504000101010101" pitchFamily="18" charset="-127"/>
              </a:rPr>
              <a:t>기능정의서</a:t>
            </a:r>
            <a:endParaRPr lang="en-US" altLang="ko-KR" sz="1400" dirty="0"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2.5  DB </a:t>
            </a:r>
            <a:r>
              <a:rPr lang="ko-KR" altLang="en-US" sz="1400" dirty="0">
                <a:latin typeface="+mn-ea"/>
                <a:cs typeface="함초롬바탕" panose="02030504000101010101" pitchFamily="18" charset="-127"/>
              </a:rPr>
              <a:t>설계</a:t>
            </a:r>
            <a:endParaRPr lang="en-US" altLang="ko-KR" sz="1400" dirty="0"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2.6  </a:t>
            </a:r>
            <a:r>
              <a:rPr lang="ko-KR" altLang="en-US" sz="1400" dirty="0">
                <a:latin typeface="+mn-ea"/>
                <a:cs typeface="함초롬바탕" panose="02030504000101010101" pitchFamily="18" charset="-127"/>
              </a:rPr>
              <a:t>스토리보드 및 </a:t>
            </a: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UI</a:t>
            </a:r>
          </a:p>
        </p:txBody>
      </p:sp>
      <p:sp>
        <p:nvSpPr>
          <p:cNvPr id="52" name="직사각형 51"/>
          <p:cNvSpPr/>
          <p:nvPr/>
        </p:nvSpPr>
        <p:spPr>
          <a:xfrm>
            <a:off x="8663446" y="3503081"/>
            <a:ext cx="2880000" cy="1255728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3.1  </a:t>
            </a:r>
            <a:r>
              <a:rPr lang="ko-KR" altLang="en-US" sz="1400" dirty="0" err="1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핵심코드</a:t>
            </a:r>
            <a:r>
              <a:rPr lang="ko-KR" altLang="en-US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 및 시연</a:t>
            </a:r>
            <a:endParaRPr lang="en-US" altLang="ko-KR" sz="1400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3.4  </a:t>
            </a:r>
            <a:r>
              <a:rPr lang="ko-KR" altLang="en-US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차후 개발 내용</a:t>
            </a:r>
            <a:endParaRPr lang="en-US" altLang="ko-KR" sz="1400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3.2  </a:t>
            </a:r>
            <a:r>
              <a:rPr lang="ko-KR" altLang="en-US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후기</a:t>
            </a:r>
            <a:endParaRPr lang="en-US" altLang="ko-KR" sz="1400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2" name="타원 1"/>
          <p:cNvSpPr/>
          <p:nvPr/>
        </p:nvSpPr>
        <p:spPr>
          <a:xfrm>
            <a:off x="1631504" y="1927312"/>
            <a:ext cx="1034678" cy="10346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rgbClr val="C7C7C7"/>
                </a:solidFill>
                <a:latin typeface="Impact" panose="020B0806030902050204" pitchFamily="34" charset="0"/>
              </a:rPr>
              <a:t>1</a:t>
            </a:r>
            <a:endParaRPr lang="ko-KR" altLang="en-US" sz="4000" dirty="0">
              <a:solidFill>
                <a:srgbClr val="C7C7C7"/>
              </a:solidFill>
              <a:latin typeface="Impact" panose="020B0806030902050204" pitchFamily="34" charset="0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5451405" y="1921193"/>
            <a:ext cx="1034678" cy="1034678"/>
          </a:xfrm>
          <a:prstGeom prst="ellipse">
            <a:avLst/>
          </a:prstGeom>
          <a:solidFill>
            <a:srgbClr val="04AF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chemeClr val="tx1"/>
                </a:solidFill>
                <a:latin typeface="Impact" panose="020B0806030902050204" pitchFamily="34" charset="0"/>
              </a:rPr>
              <a:t>2</a:t>
            </a:r>
            <a:endParaRPr lang="ko-KR" altLang="en-US" sz="4000" dirty="0">
              <a:solidFill>
                <a:schemeClr val="tx1"/>
              </a:solidFill>
              <a:latin typeface="Impact" panose="020B0806030902050204" pitchFamily="34" charset="0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9586108" y="1921193"/>
            <a:ext cx="1034678" cy="10346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rgbClr val="C7C7C7"/>
                </a:solidFill>
                <a:latin typeface="Impact" panose="020B0806030902050204" pitchFamily="34" charset="0"/>
              </a:rPr>
              <a:t>3</a:t>
            </a:r>
            <a:endParaRPr lang="ko-KR" altLang="en-US" sz="4000" dirty="0">
              <a:solidFill>
                <a:srgbClr val="C7C7C7"/>
              </a:solidFill>
              <a:latin typeface="Impact" panose="020B0806030902050204" pitchFamily="34" charset="0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1748733" y="300439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>
                <a:solidFill>
                  <a:srgbClr val="C7C7C7"/>
                </a:solidFill>
                <a:latin typeface="+mj-ea"/>
                <a:ea typeface="+mj-ea"/>
                <a:cs typeface="함초롬바탕" panose="02030504000101010101" pitchFamily="18" charset="-127"/>
              </a:rPr>
              <a:t>분석</a:t>
            </a:r>
            <a:endParaRPr lang="en-US" altLang="ko-KR" sz="2400" b="1" dirty="0">
              <a:solidFill>
                <a:srgbClr val="C7C7C7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568634" y="300439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>
                <a:solidFill>
                  <a:srgbClr val="C7C7C7"/>
                </a:solidFill>
                <a:latin typeface="+mj-ea"/>
                <a:ea typeface="+mj-ea"/>
                <a:cs typeface="함초롬바탕" panose="02030504000101010101" pitchFamily="18" charset="-127"/>
              </a:rPr>
              <a:t>설계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9000420" y="3004395"/>
            <a:ext cx="22060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>
                <a:solidFill>
                  <a:srgbClr val="C7C7C7"/>
                </a:solidFill>
                <a:latin typeface="+mj-ea"/>
                <a:ea typeface="+mj-ea"/>
                <a:cs typeface="함초롬바탕" panose="02030504000101010101" pitchFamily="18" charset="-127"/>
              </a:rPr>
              <a:t>구현 </a:t>
            </a:r>
            <a:r>
              <a:rPr lang="en-US" altLang="ko-KR" sz="2400" b="1" dirty="0">
                <a:solidFill>
                  <a:srgbClr val="C7C7C7"/>
                </a:solidFill>
                <a:latin typeface="+mj-ea"/>
                <a:ea typeface="+mj-ea"/>
                <a:cs typeface="함초롬바탕" panose="02030504000101010101" pitchFamily="18" charset="-127"/>
              </a:rPr>
              <a:t>&amp; </a:t>
            </a:r>
            <a:r>
              <a:rPr lang="ko-KR" altLang="en-US" sz="2400" b="1" dirty="0">
                <a:solidFill>
                  <a:srgbClr val="C7C7C7"/>
                </a:solidFill>
                <a:latin typeface="+mj-ea"/>
                <a:ea typeface="+mj-ea"/>
                <a:cs typeface="함초롬바탕" panose="02030504000101010101" pitchFamily="18" charset="-127"/>
              </a:rPr>
              <a:t>테스트</a:t>
            </a: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0" y="568950"/>
            <a:ext cx="12192000" cy="807841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Semilight" panose="020B0402040204020203" pitchFamily="34" charset="0"/>
              </a:rPr>
              <a:t>Table  of </a:t>
            </a:r>
            <a:r>
              <a:rPr lang="en-US" altLang="ko-KR" sz="4800" b="1" dirty="0">
                <a:solidFill>
                  <a:srgbClr val="04AFB8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Semilight" panose="020B0402040204020203" pitchFamily="34" charset="0"/>
              </a:rPr>
              <a:t>Contents</a:t>
            </a:r>
            <a:endParaRPr lang="ko-KR" altLang="en-US" sz="4800" b="1" dirty="0">
              <a:solidFill>
                <a:srgbClr val="04AFB8"/>
              </a:solidFill>
              <a:latin typeface="Microsoft JhengHei UI" panose="020B0604030504040204" pitchFamily="34" charset="-120"/>
              <a:cs typeface="Segoe UI Semilight" panose="020B0402040204020203" pitchFamily="34" charset="0"/>
            </a:endParaRPr>
          </a:p>
        </p:txBody>
      </p:sp>
      <p:pic>
        <p:nvPicPr>
          <p:cNvPr id="31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24507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모서리가 둥근 직사각형 19">
            <a:extLst>
              <a:ext uri="{FF2B5EF4-FFF2-40B4-BE49-F238E27FC236}">
                <a16:creationId xmlns:a16="http://schemas.microsoft.com/office/drawing/2014/main" id="{C08C071D-F50E-AC5D-0CE7-B8717948A984}"/>
              </a:ext>
            </a:extLst>
          </p:cNvPr>
          <p:cNvSpPr/>
          <p:nvPr/>
        </p:nvSpPr>
        <p:spPr>
          <a:xfrm>
            <a:off x="5287508" y="4806693"/>
            <a:ext cx="6425115" cy="1728569"/>
          </a:xfrm>
          <a:prstGeom prst="roundRect">
            <a:avLst/>
          </a:prstGeom>
          <a:noFill/>
          <a:ln>
            <a:solidFill>
              <a:srgbClr val="ECEF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ko-KR" altLang="en-US" sz="1333" dirty="0">
                <a:solidFill>
                  <a:srgbClr val="02656A"/>
                </a:solidFill>
                <a:latin typeface="+mn-ea"/>
                <a:cs typeface="함초롬바탕" panose="020B0600000101010101" charset="-127"/>
              </a:rPr>
              <a:t>▷ 용어정리</a:t>
            </a:r>
            <a:endParaRPr lang="en-US" altLang="ko-KR" sz="1333" dirty="0">
              <a:solidFill>
                <a:srgbClr val="02656A"/>
              </a:solidFill>
              <a:latin typeface="+mn-ea"/>
              <a:cs typeface="함초롬바탕" panose="020B0600000101010101" charset="-127"/>
            </a:endParaRPr>
          </a:p>
          <a:p>
            <a:endParaRPr lang="en-US" altLang="ko-KR" sz="1333" dirty="0">
              <a:solidFill>
                <a:srgbClr val="02656A"/>
              </a:solidFill>
              <a:latin typeface="+mn-ea"/>
              <a:cs typeface="함초롬바탕" panose="020B0600000101010101" charset="-127"/>
            </a:endParaRPr>
          </a:p>
          <a:p>
            <a:pPr marL="228594" indent="-228594">
              <a:buFontTx/>
              <a:buChar char="-"/>
            </a:pPr>
            <a:r>
              <a:rPr lang="ko-KR" altLang="en-US" sz="1333" dirty="0">
                <a:solidFill>
                  <a:srgbClr val="02656A"/>
                </a:solidFill>
                <a:latin typeface="+mn-ea"/>
                <a:cs typeface="함초롬바탕" panose="020B0600000101010101" charset="-127"/>
              </a:rPr>
              <a:t>이용자 </a:t>
            </a:r>
            <a:r>
              <a:rPr lang="en-US" altLang="ko-KR" sz="1333" dirty="0">
                <a:solidFill>
                  <a:srgbClr val="02656A"/>
                </a:solidFill>
                <a:latin typeface="+mn-ea"/>
                <a:cs typeface="함초롬바탕" panose="020B0600000101010101" charset="-127"/>
              </a:rPr>
              <a:t>: Divvy Up </a:t>
            </a:r>
            <a:r>
              <a:rPr lang="ko-KR" altLang="en-US" sz="1333" dirty="0">
                <a:solidFill>
                  <a:srgbClr val="02656A"/>
                </a:solidFill>
                <a:latin typeface="+mn-ea"/>
                <a:cs typeface="함초롬바탕" panose="020B0600000101010101" charset="-127"/>
              </a:rPr>
              <a:t>사이트에 방문하는 모든 사람들</a:t>
            </a:r>
            <a:endParaRPr lang="en-US" altLang="ko-KR" sz="1333" dirty="0">
              <a:solidFill>
                <a:srgbClr val="02656A"/>
              </a:solidFill>
              <a:latin typeface="+mn-ea"/>
              <a:cs typeface="함초롬바탕" panose="020B0600000101010101" charset="-127"/>
            </a:endParaRPr>
          </a:p>
          <a:p>
            <a:pPr marL="228594" indent="-228594">
              <a:buFontTx/>
              <a:buChar char="-"/>
            </a:pPr>
            <a:r>
              <a:rPr lang="ko-KR" altLang="en-US" sz="1333" dirty="0">
                <a:solidFill>
                  <a:srgbClr val="02656A"/>
                </a:solidFill>
                <a:latin typeface="+mn-ea"/>
                <a:cs typeface="함초롬바탕" panose="020B0600000101010101" charset="-127"/>
              </a:rPr>
              <a:t>관리자 </a:t>
            </a:r>
            <a:r>
              <a:rPr lang="en-US" altLang="ko-KR" sz="1333" dirty="0">
                <a:solidFill>
                  <a:srgbClr val="02656A"/>
                </a:solidFill>
                <a:latin typeface="+mn-ea"/>
                <a:cs typeface="함초롬바탕" panose="020B0600000101010101" charset="-127"/>
              </a:rPr>
              <a:t>: </a:t>
            </a:r>
            <a:r>
              <a:rPr lang="ko-KR" altLang="en-US" sz="1333" dirty="0">
                <a:solidFill>
                  <a:srgbClr val="02656A"/>
                </a:solidFill>
                <a:latin typeface="+mn-ea"/>
                <a:cs typeface="함초롬바탕" panose="020B0600000101010101" charset="-127"/>
              </a:rPr>
              <a:t>관리자 권한을 부여 받은 사서</a:t>
            </a:r>
            <a:endParaRPr lang="en-US" altLang="ko-KR" sz="1333" dirty="0">
              <a:solidFill>
                <a:srgbClr val="02656A"/>
              </a:solidFill>
              <a:latin typeface="+mn-ea"/>
              <a:cs typeface="함초롬바탕" panose="020B0600000101010101" charset="-127"/>
            </a:endParaRPr>
          </a:p>
          <a:p>
            <a:pPr marL="228594" indent="-228594">
              <a:buFontTx/>
              <a:buChar char="-"/>
            </a:pPr>
            <a:r>
              <a:rPr lang="ko-KR" altLang="en-US" sz="1333" dirty="0">
                <a:solidFill>
                  <a:srgbClr val="02656A"/>
                </a:solidFill>
                <a:latin typeface="+mn-ea"/>
                <a:cs typeface="함초롬바탕" panose="020B0600000101010101" charset="-127"/>
              </a:rPr>
              <a:t>비회원 </a:t>
            </a:r>
            <a:r>
              <a:rPr lang="en-US" altLang="ko-KR" sz="1333" dirty="0">
                <a:solidFill>
                  <a:srgbClr val="02656A"/>
                </a:solidFill>
                <a:latin typeface="+mn-ea"/>
                <a:cs typeface="함초롬바탕" panose="020B0600000101010101" charset="-127"/>
              </a:rPr>
              <a:t>: </a:t>
            </a:r>
            <a:r>
              <a:rPr lang="ko-KR" altLang="en-US" sz="1333" dirty="0">
                <a:solidFill>
                  <a:srgbClr val="02656A"/>
                </a:solidFill>
                <a:latin typeface="+mn-ea"/>
                <a:cs typeface="함초롬바탕" panose="020B0600000101010101" charset="-127"/>
              </a:rPr>
              <a:t>시스템 내에서 회원가입절차를 거치지 않고 시스템을 이용하는 자</a:t>
            </a:r>
            <a:endParaRPr lang="en-US" altLang="ko-KR" sz="1333" dirty="0">
              <a:solidFill>
                <a:srgbClr val="02656A"/>
              </a:solidFill>
              <a:latin typeface="+mn-ea"/>
              <a:cs typeface="함초롬바탕" panose="020B0600000101010101" charset="-127"/>
            </a:endParaRPr>
          </a:p>
          <a:p>
            <a:pPr marL="228594" indent="-228594">
              <a:buFontTx/>
              <a:buChar char="-"/>
            </a:pPr>
            <a:r>
              <a:rPr lang="ko-KR" altLang="en-US" sz="1333" dirty="0">
                <a:solidFill>
                  <a:srgbClr val="02656A"/>
                </a:solidFill>
                <a:latin typeface="+mn-ea"/>
                <a:cs typeface="함초롬바탕" panose="020B0600000101010101" charset="-127"/>
              </a:rPr>
              <a:t>회 원 </a:t>
            </a:r>
            <a:r>
              <a:rPr lang="en-US" altLang="ko-KR" sz="1333" dirty="0">
                <a:solidFill>
                  <a:srgbClr val="02656A"/>
                </a:solidFill>
                <a:latin typeface="+mn-ea"/>
                <a:cs typeface="함초롬바탕" panose="020B0600000101010101" charset="-127"/>
              </a:rPr>
              <a:t>: </a:t>
            </a:r>
            <a:r>
              <a:rPr lang="ko-KR" altLang="en-US" sz="1333" dirty="0">
                <a:solidFill>
                  <a:srgbClr val="02656A"/>
                </a:solidFill>
                <a:latin typeface="+mn-ea"/>
                <a:cs typeface="함초롬바탕" panose="020B0600000101010101" charset="-127"/>
              </a:rPr>
              <a:t>시스템 내에서 회원가입절차를 거쳐 가입한 자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FEDEA34-B724-7F4C-3DB3-44A76AFA5A94}"/>
              </a:ext>
            </a:extLst>
          </p:cNvPr>
          <p:cNvSpPr/>
          <p:nvPr/>
        </p:nvSpPr>
        <p:spPr>
          <a:xfrm>
            <a:off x="2320396" y="1607862"/>
            <a:ext cx="1895778" cy="1080120"/>
          </a:xfrm>
          <a:prstGeom prst="roundRect">
            <a:avLst/>
          </a:prstGeom>
          <a:solidFill>
            <a:srgbClr val="EEEC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비회원</a:t>
            </a: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3E68A29B-B043-34B1-3C8D-B1593B1F88D5}"/>
              </a:ext>
            </a:extLst>
          </p:cNvPr>
          <p:cNvSpPr/>
          <p:nvPr/>
        </p:nvSpPr>
        <p:spPr>
          <a:xfrm>
            <a:off x="6960096" y="1608640"/>
            <a:ext cx="1895778" cy="1080120"/>
          </a:xfrm>
          <a:prstGeom prst="roundRect">
            <a:avLst/>
          </a:prstGeom>
          <a:solidFill>
            <a:srgbClr val="EEEC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회원</a:t>
            </a:r>
            <a:r>
              <a:rPr lang="en-US" altLang="ko-KR" sz="2400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/</a:t>
            </a:r>
            <a:r>
              <a:rPr lang="ko-KR" altLang="en-US" sz="2400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멤버</a:t>
            </a: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ADEB71DF-96CD-C674-D2BE-06548FA48ACA}"/>
              </a:ext>
            </a:extLst>
          </p:cNvPr>
          <p:cNvSpPr/>
          <p:nvPr/>
        </p:nvSpPr>
        <p:spPr>
          <a:xfrm>
            <a:off x="2320396" y="4274744"/>
            <a:ext cx="1895778" cy="522104"/>
          </a:xfrm>
          <a:prstGeom prst="roundRect">
            <a:avLst/>
          </a:prstGeom>
          <a:solidFill>
            <a:srgbClr val="EEEC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관리자</a:t>
            </a: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A4CCBDD9-DE93-0277-006A-EF4A9E39679C}"/>
              </a:ext>
            </a:extLst>
          </p:cNvPr>
          <p:cNvCxnSpPr/>
          <p:nvPr/>
        </p:nvCxnSpPr>
        <p:spPr>
          <a:xfrm>
            <a:off x="4324818" y="2190793"/>
            <a:ext cx="2376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9D97A8AB-A3E8-FD7E-4C34-B6F1178DAA54}"/>
              </a:ext>
            </a:extLst>
          </p:cNvPr>
          <p:cNvSpPr txBox="1"/>
          <p:nvPr/>
        </p:nvSpPr>
        <p:spPr>
          <a:xfrm>
            <a:off x="4807898" y="1805630"/>
            <a:ext cx="14101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회원가입</a:t>
            </a:r>
            <a:endParaRPr lang="ko-KR" altLang="en-US" sz="1800" dirty="0">
              <a:solidFill>
                <a:schemeClr val="tx1"/>
              </a:solidFill>
              <a:latin typeface="+mn-ea"/>
              <a:cs typeface="함초롬바탕" panose="020B0600000101010101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295C27C-6E7E-1EAD-8229-ABA0A75AB729}"/>
              </a:ext>
            </a:extLst>
          </p:cNvPr>
          <p:cNvSpPr txBox="1"/>
          <p:nvPr/>
        </p:nvSpPr>
        <p:spPr>
          <a:xfrm>
            <a:off x="2186673" y="2729396"/>
            <a:ext cx="204819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400" b="1" dirty="0">
                <a:solidFill>
                  <a:srgbClr val="464646"/>
                </a:solidFill>
                <a:latin typeface="+mn-ea"/>
                <a:cs typeface="함초롬바탕" panose="020B0600000101010101" charset="-127"/>
              </a:rPr>
              <a:t>Q&amp;A </a:t>
            </a:r>
            <a:r>
              <a:rPr lang="ko-KR" altLang="en-US" sz="1400" b="1" dirty="0">
                <a:solidFill>
                  <a:srgbClr val="464646"/>
                </a:solidFill>
                <a:latin typeface="+mn-ea"/>
                <a:cs typeface="함초롬바탕" panose="020B0600000101010101" charset="-127"/>
              </a:rPr>
              <a:t>게시판 보기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E1593C5-6A95-F548-666A-84DC3CA22CA7}"/>
              </a:ext>
            </a:extLst>
          </p:cNvPr>
          <p:cNvSpPr txBox="1"/>
          <p:nvPr/>
        </p:nvSpPr>
        <p:spPr>
          <a:xfrm>
            <a:off x="1906208" y="4907900"/>
            <a:ext cx="2901690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b="1" dirty="0">
                <a:solidFill>
                  <a:srgbClr val="464646"/>
                </a:solidFill>
                <a:latin typeface="+mn-ea"/>
                <a:cs typeface="함초롬바탕" panose="020B0600000101010101" charset="-127"/>
              </a:rPr>
              <a:t>회원 관리 및 검색</a:t>
            </a:r>
          </a:p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b="1" dirty="0">
                <a:solidFill>
                  <a:srgbClr val="464646"/>
                </a:solidFill>
                <a:latin typeface="+mn-ea"/>
                <a:cs typeface="함초롬바탕" panose="020B0600000101010101" charset="-127"/>
              </a:rPr>
              <a:t>그룹 관리 및 검색</a:t>
            </a:r>
          </a:p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b="1" dirty="0">
                <a:solidFill>
                  <a:srgbClr val="464646"/>
                </a:solidFill>
                <a:latin typeface="+mn-ea"/>
                <a:cs typeface="함초롬바탕" panose="020B0600000101010101" charset="-127"/>
              </a:rPr>
              <a:t>정산 내역 관리 및 검색</a:t>
            </a:r>
          </a:p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altLang="ko-KR" sz="1400" b="1" dirty="0">
                <a:solidFill>
                  <a:srgbClr val="464646"/>
                </a:solidFill>
                <a:latin typeface="+mn-ea"/>
                <a:cs typeface="함초롬바탕" panose="020B0600000101010101" charset="-127"/>
              </a:rPr>
              <a:t>Q&amp;A </a:t>
            </a:r>
            <a:r>
              <a:rPr lang="ko-KR" altLang="en-US" sz="1400" b="1" dirty="0">
                <a:solidFill>
                  <a:srgbClr val="464646"/>
                </a:solidFill>
                <a:latin typeface="+mn-ea"/>
                <a:cs typeface="함초롬바탕" panose="020B0600000101010101" charset="-127"/>
              </a:rPr>
              <a:t>게시판 답변</a:t>
            </a:r>
          </a:p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b="1" dirty="0">
                <a:solidFill>
                  <a:srgbClr val="464646"/>
                </a:solidFill>
                <a:latin typeface="+mn-ea"/>
                <a:cs typeface="함초롬바탕" panose="020B0600000101010101" charset="-127"/>
              </a:rPr>
              <a:t>공지사항 올리기 </a:t>
            </a:r>
            <a:r>
              <a:rPr lang="en-US" altLang="ko-KR" sz="1400" b="1" dirty="0">
                <a:solidFill>
                  <a:srgbClr val="464646"/>
                </a:solidFill>
                <a:latin typeface="+mn-ea"/>
                <a:cs typeface="함초롬바탕" panose="020B0600000101010101" charset="-127"/>
              </a:rPr>
              <a:t>(</a:t>
            </a:r>
            <a:r>
              <a:rPr lang="ko-KR" altLang="en-US" sz="1400" b="1" dirty="0">
                <a:solidFill>
                  <a:srgbClr val="464646"/>
                </a:solidFill>
                <a:latin typeface="+mn-ea"/>
                <a:cs typeface="함초롬바탕" panose="020B0600000101010101" charset="-127"/>
              </a:rPr>
              <a:t>게시판</a:t>
            </a:r>
            <a:r>
              <a:rPr lang="en-US" altLang="ko-KR" sz="1400" b="1" dirty="0">
                <a:solidFill>
                  <a:srgbClr val="464646"/>
                </a:solidFill>
                <a:latin typeface="+mn-ea"/>
                <a:cs typeface="함초롬바탕" panose="020B0600000101010101" charset="-127"/>
              </a:rPr>
              <a:t>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38FA9A4-F42A-F8B6-8C41-4B591AD91773}"/>
              </a:ext>
            </a:extLst>
          </p:cNvPr>
          <p:cNvSpPr txBox="1"/>
          <p:nvPr/>
        </p:nvSpPr>
        <p:spPr>
          <a:xfrm>
            <a:off x="6751692" y="2775368"/>
            <a:ext cx="28727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b="1" dirty="0">
                <a:solidFill>
                  <a:srgbClr val="464646"/>
                </a:solidFill>
                <a:latin typeface="+mn-ea"/>
                <a:cs typeface="함초롬바탕" panose="020B0600000101010101" charset="-127"/>
              </a:rPr>
              <a:t>친구 추가</a:t>
            </a:r>
            <a:r>
              <a:rPr lang="en-US" altLang="ko-KR" sz="1400" b="1" dirty="0">
                <a:solidFill>
                  <a:srgbClr val="464646"/>
                </a:solidFill>
                <a:latin typeface="+mn-ea"/>
                <a:cs typeface="함초롬바탕" panose="020B0600000101010101" charset="-127"/>
              </a:rPr>
              <a:t> </a:t>
            </a:r>
            <a:r>
              <a:rPr lang="ko-KR" altLang="en-US" sz="1400" b="1" dirty="0">
                <a:solidFill>
                  <a:srgbClr val="464646"/>
                </a:solidFill>
                <a:latin typeface="+mn-ea"/>
                <a:cs typeface="함초롬바탕" panose="020B0600000101010101" charset="-127"/>
              </a:rPr>
              <a:t>및 검색</a:t>
            </a:r>
            <a:endParaRPr lang="en-US" altLang="ko-KR" sz="1400" b="1" dirty="0">
              <a:solidFill>
                <a:srgbClr val="464646"/>
              </a:solidFill>
              <a:latin typeface="+mn-ea"/>
              <a:cs typeface="함초롬바탕" panose="020B0600000101010101" charset="-127"/>
            </a:endParaRPr>
          </a:p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b="1" dirty="0">
                <a:solidFill>
                  <a:srgbClr val="464646"/>
                </a:solidFill>
                <a:latin typeface="+mn-ea"/>
                <a:cs typeface="함초롬바탕" panose="020B0600000101010101" charset="-127"/>
              </a:rPr>
              <a:t>그룹 생성</a:t>
            </a:r>
            <a:endParaRPr lang="en-US" altLang="ko-KR" sz="1400" b="1" dirty="0">
              <a:solidFill>
                <a:srgbClr val="464646"/>
              </a:solidFill>
              <a:latin typeface="+mn-ea"/>
              <a:cs typeface="함초롬바탕" panose="020B0600000101010101" charset="-127"/>
            </a:endParaRPr>
          </a:p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b="1" dirty="0">
                <a:solidFill>
                  <a:srgbClr val="464646"/>
                </a:solidFill>
                <a:latin typeface="+mn-ea"/>
                <a:cs typeface="함초롬바탕" panose="020B0600000101010101" charset="-127"/>
              </a:rPr>
              <a:t>그룹 내 소비 정보 추가</a:t>
            </a:r>
            <a:endParaRPr lang="en-US" altLang="ko-KR" sz="1400" b="1" dirty="0">
              <a:solidFill>
                <a:srgbClr val="464646"/>
              </a:solidFill>
              <a:latin typeface="+mn-ea"/>
              <a:cs typeface="함초롬바탕" panose="020B0600000101010101" charset="-127"/>
            </a:endParaRPr>
          </a:p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b="1" dirty="0">
                <a:solidFill>
                  <a:srgbClr val="464646"/>
                </a:solidFill>
                <a:latin typeface="+mn-ea"/>
                <a:cs typeface="함초롬바탕" panose="020B0600000101010101" charset="-127"/>
              </a:rPr>
              <a:t>정산</a:t>
            </a:r>
            <a:endParaRPr lang="en-US" altLang="ko-KR" sz="1400" b="1" dirty="0">
              <a:solidFill>
                <a:srgbClr val="464646"/>
              </a:solidFill>
              <a:latin typeface="+mn-ea"/>
              <a:cs typeface="함초롬바탕" panose="020B0600000101010101" charset="-127"/>
            </a:endParaRPr>
          </a:p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b="1" dirty="0">
                <a:solidFill>
                  <a:srgbClr val="464646"/>
                </a:solidFill>
                <a:latin typeface="+mn-ea"/>
                <a:cs typeface="함초롬바탕" panose="020B0600000101010101" charset="-127"/>
              </a:rPr>
              <a:t>그룹 내 소통 게시판 이용</a:t>
            </a:r>
            <a:endParaRPr lang="en-US" altLang="ko-KR" sz="1400" b="1" dirty="0">
              <a:solidFill>
                <a:srgbClr val="464646"/>
              </a:solidFill>
              <a:latin typeface="+mn-ea"/>
              <a:cs typeface="함초롬바탕" panose="020B0600000101010101" charset="-127"/>
            </a:endParaRPr>
          </a:p>
          <a:p>
            <a:pPr marL="57150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400" b="1" dirty="0">
                <a:solidFill>
                  <a:srgbClr val="464646"/>
                </a:solidFill>
                <a:latin typeface="+mn-ea"/>
                <a:cs typeface="함초롬바탕" panose="020B0600000101010101" charset="-127"/>
              </a:rPr>
              <a:t>Q&amp;A </a:t>
            </a:r>
            <a:r>
              <a:rPr lang="ko-KR" altLang="en-US" sz="1400" b="1" dirty="0">
                <a:solidFill>
                  <a:srgbClr val="464646"/>
                </a:solidFill>
                <a:latin typeface="+mn-ea"/>
                <a:cs typeface="함초롬바탕" panose="020B0600000101010101" charset="-127"/>
              </a:rPr>
              <a:t>게시판에 질문하기</a:t>
            </a:r>
            <a:endParaRPr lang="en-US" altLang="ko-KR" sz="1400" b="1" dirty="0">
              <a:solidFill>
                <a:srgbClr val="464646"/>
              </a:solidFill>
              <a:latin typeface="+mn-ea"/>
              <a:cs typeface="함초롬바탕" panose="020B0600000101010101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76604" y="298053"/>
            <a:ext cx="96838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2.1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요구사항 분석 </a:t>
            </a:r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–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이용자 권한 </a:t>
            </a:r>
          </a:p>
        </p:txBody>
      </p:sp>
      <p:pic>
        <p:nvPicPr>
          <p:cNvPr id="21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064552" y="298053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2">
            <a:extLst>
              <a:ext uri="{FF2B5EF4-FFF2-40B4-BE49-F238E27FC236}">
                <a16:creationId xmlns:a16="http://schemas.microsoft.com/office/drawing/2014/main" id="{6C1F0C35-7EC9-2A46-B8F3-5634A6BDCE4E}"/>
              </a:ext>
            </a:extLst>
          </p:cNvPr>
          <p:cNvSpPr/>
          <p:nvPr/>
        </p:nvSpPr>
        <p:spPr>
          <a:xfrm>
            <a:off x="-8111" y="0"/>
            <a:ext cx="407369" cy="1340768"/>
          </a:xfrm>
          <a:prstGeom prst="rect">
            <a:avLst/>
          </a:prstGeom>
          <a:solidFill>
            <a:srgbClr val="3C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003080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Box 80"/>
          <p:cNvSpPr txBox="1"/>
          <p:nvPr/>
        </p:nvSpPr>
        <p:spPr>
          <a:xfrm>
            <a:off x="876604" y="298053"/>
            <a:ext cx="96838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2.2 </a:t>
            </a:r>
            <a:r>
              <a:rPr lang="ko-KR" altLang="en-US" sz="4400" b="1" dirty="0" err="1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유스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 케이스 다이어그램 </a:t>
            </a:r>
            <a:r>
              <a:rPr lang="en-US" altLang="ko-KR" sz="20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Use Case Diagram</a:t>
            </a:r>
          </a:p>
        </p:txBody>
      </p:sp>
      <p:pic>
        <p:nvPicPr>
          <p:cNvPr id="83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064552" y="298053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직사각형 93">
            <a:extLst>
              <a:ext uri="{FF2B5EF4-FFF2-40B4-BE49-F238E27FC236}">
                <a16:creationId xmlns:a16="http://schemas.microsoft.com/office/drawing/2014/main" id="{5E552D92-E55D-D049-91A4-12744B616491}"/>
              </a:ext>
            </a:extLst>
          </p:cNvPr>
          <p:cNvSpPr/>
          <p:nvPr/>
        </p:nvSpPr>
        <p:spPr>
          <a:xfrm>
            <a:off x="2180451" y="1301417"/>
            <a:ext cx="8256636" cy="5295933"/>
          </a:xfrm>
          <a:prstGeom prst="rect">
            <a:avLst/>
          </a:prstGeom>
          <a:noFill/>
          <a:ln w="12700">
            <a:solidFill>
              <a:srgbClr val="D5D1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 b="1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71" name="직선 연결선 142">
            <a:extLst>
              <a:ext uri="{FF2B5EF4-FFF2-40B4-BE49-F238E27FC236}">
                <a16:creationId xmlns:a16="http://schemas.microsoft.com/office/drawing/2014/main" id="{CBBF957F-4211-964D-AABE-CD2FDA4B3800}"/>
              </a:ext>
            </a:extLst>
          </p:cNvPr>
          <p:cNvCxnSpPr>
            <a:cxnSpLocks/>
            <a:endCxn id="182" idx="1"/>
          </p:cNvCxnSpPr>
          <p:nvPr/>
        </p:nvCxnSpPr>
        <p:spPr>
          <a:xfrm>
            <a:off x="1652588" y="4402931"/>
            <a:ext cx="3167387" cy="381491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타원 96">
            <a:extLst>
              <a:ext uri="{FF2B5EF4-FFF2-40B4-BE49-F238E27FC236}">
                <a16:creationId xmlns:a16="http://schemas.microsoft.com/office/drawing/2014/main" id="{B4024461-D630-B548-B3EF-95D9F3843FC6}"/>
              </a:ext>
            </a:extLst>
          </p:cNvPr>
          <p:cNvSpPr/>
          <p:nvPr/>
        </p:nvSpPr>
        <p:spPr>
          <a:xfrm>
            <a:off x="5106614" y="1760815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로그인</a:t>
            </a:r>
            <a:r>
              <a:rPr lang="en-US" altLang="ko-KR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로그아웃</a:t>
            </a:r>
          </a:p>
        </p:txBody>
      </p:sp>
      <p:sp>
        <p:nvSpPr>
          <p:cNvPr id="75" name="타원 97">
            <a:extLst>
              <a:ext uri="{FF2B5EF4-FFF2-40B4-BE49-F238E27FC236}">
                <a16:creationId xmlns:a16="http://schemas.microsoft.com/office/drawing/2014/main" id="{87B4E7CD-0D0E-0D45-B980-9CF3EFF51506}"/>
              </a:ext>
            </a:extLst>
          </p:cNvPr>
          <p:cNvSpPr/>
          <p:nvPr/>
        </p:nvSpPr>
        <p:spPr>
          <a:xfrm>
            <a:off x="2357735" y="6012805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아이디</a:t>
            </a:r>
            <a:r>
              <a:rPr lang="en-US" altLang="ko-KR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/</a:t>
            </a:r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비밀번호 찾기</a:t>
            </a:r>
          </a:p>
        </p:txBody>
      </p:sp>
      <p:sp>
        <p:nvSpPr>
          <p:cNvPr id="76" name="타원 98">
            <a:extLst>
              <a:ext uri="{FF2B5EF4-FFF2-40B4-BE49-F238E27FC236}">
                <a16:creationId xmlns:a16="http://schemas.microsoft.com/office/drawing/2014/main" id="{96F63F0C-0F43-DC44-832E-3D06894A5B21}"/>
              </a:ext>
            </a:extLst>
          </p:cNvPr>
          <p:cNvSpPr/>
          <p:nvPr/>
        </p:nvSpPr>
        <p:spPr>
          <a:xfrm>
            <a:off x="4674653" y="2408874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정산하기</a:t>
            </a:r>
          </a:p>
        </p:txBody>
      </p:sp>
      <p:sp>
        <p:nvSpPr>
          <p:cNvPr id="77" name="타원 99">
            <a:extLst>
              <a:ext uri="{FF2B5EF4-FFF2-40B4-BE49-F238E27FC236}">
                <a16:creationId xmlns:a16="http://schemas.microsoft.com/office/drawing/2014/main" id="{7ED863B3-765B-D04F-A3DD-AC57C2ECDDC4}"/>
              </a:ext>
            </a:extLst>
          </p:cNvPr>
          <p:cNvSpPr/>
          <p:nvPr/>
        </p:nvSpPr>
        <p:spPr>
          <a:xfrm>
            <a:off x="3370102" y="5085467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회원정보수정</a:t>
            </a:r>
          </a:p>
        </p:txBody>
      </p:sp>
      <p:sp>
        <p:nvSpPr>
          <p:cNvPr id="78" name="타원 100">
            <a:extLst>
              <a:ext uri="{FF2B5EF4-FFF2-40B4-BE49-F238E27FC236}">
                <a16:creationId xmlns:a16="http://schemas.microsoft.com/office/drawing/2014/main" id="{6DE138F9-46E8-8349-91A3-FD8256C01C54}"/>
              </a:ext>
            </a:extLst>
          </p:cNvPr>
          <p:cNvSpPr/>
          <p:nvPr/>
        </p:nvSpPr>
        <p:spPr>
          <a:xfrm>
            <a:off x="3338122" y="5671688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알림 목록 </a:t>
            </a:r>
            <a:r>
              <a:rPr lang="en-US" altLang="ko-KR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/ </a:t>
            </a:r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알림 확인</a:t>
            </a:r>
          </a:p>
        </p:txBody>
      </p:sp>
      <p:sp>
        <p:nvSpPr>
          <p:cNvPr id="79" name="타원 101">
            <a:extLst>
              <a:ext uri="{FF2B5EF4-FFF2-40B4-BE49-F238E27FC236}">
                <a16:creationId xmlns:a16="http://schemas.microsoft.com/office/drawing/2014/main" id="{7A999C54-3F20-8E40-8285-50F88CD08C3A}"/>
              </a:ext>
            </a:extLst>
          </p:cNvPr>
          <p:cNvSpPr/>
          <p:nvPr/>
        </p:nvSpPr>
        <p:spPr>
          <a:xfrm>
            <a:off x="3339466" y="1822653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회원가입</a:t>
            </a:r>
          </a:p>
        </p:txBody>
      </p:sp>
      <p:sp>
        <p:nvSpPr>
          <p:cNvPr id="80" name="타원 104">
            <a:extLst>
              <a:ext uri="{FF2B5EF4-FFF2-40B4-BE49-F238E27FC236}">
                <a16:creationId xmlns:a16="http://schemas.microsoft.com/office/drawing/2014/main" id="{A12E29A8-3651-1041-B798-99026B3F6CF5}"/>
              </a:ext>
            </a:extLst>
          </p:cNvPr>
          <p:cNvSpPr/>
          <p:nvPr/>
        </p:nvSpPr>
        <p:spPr>
          <a:xfrm>
            <a:off x="6648664" y="4883205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 err="1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문의글목록</a:t>
            </a:r>
            <a:r>
              <a:rPr lang="en-US" altLang="ko-KR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/</a:t>
            </a:r>
            <a:r>
              <a:rPr lang="ko-KR" altLang="en-US" sz="1100" b="1" dirty="0" err="1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글보기</a:t>
            </a:r>
            <a:endParaRPr lang="ko-KR" altLang="en-US" sz="1100" b="1" dirty="0">
              <a:solidFill>
                <a:schemeClr val="tx1"/>
              </a:solidFill>
              <a:latin typeface="+mn-ea"/>
              <a:cs typeface="함초롬바탕" panose="020B0600000101010101" charset="-127"/>
            </a:endParaRPr>
          </a:p>
        </p:txBody>
      </p:sp>
      <p:sp>
        <p:nvSpPr>
          <p:cNvPr id="84" name="타원 105">
            <a:extLst>
              <a:ext uri="{FF2B5EF4-FFF2-40B4-BE49-F238E27FC236}">
                <a16:creationId xmlns:a16="http://schemas.microsoft.com/office/drawing/2014/main" id="{AD25B237-D69E-3547-ACA0-1B87F2D9CDE1}"/>
              </a:ext>
            </a:extLst>
          </p:cNvPr>
          <p:cNvSpPr/>
          <p:nvPr/>
        </p:nvSpPr>
        <p:spPr>
          <a:xfrm>
            <a:off x="7823316" y="5938748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 err="1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맴버별</a:t>
            </a:r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 검색</a:t>
            </a:r>
          </a:p>
        </p:txBody>
      </p:sp>
      <p:sp>
        <p:nvSpPr>
          <p:cNvPr id="86" name="타원 106">
            <a:extLst>
              <a:ext uri="{FF2B5EF4-FFF2-40B4-BE49-F238E27FC236}">
                <a16:creationId xmlns:a16="http://schemas.microsoft.com/office/drawing/2014/main" id="{EF9CE6A8-4567-ED44-93E9-E4CCF544268F}"/>
              </a:ext>
            </a:extLst>
          </p:cNvPr>
          <p:cNvSpPr/>
          <p:nvPr/>
        </p:nvSpPr>
        <p:spPr>
          <a:xfrm>
            <a:off x="9139331" y="5938748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정산내역별</a:t>
            </a:r>
            <a:endParaRPr lang="en-US" altLang="ko-KR" sz="1100" b="1" dirty="0">
              <a:solidFill>
                <a:schemeClr val="tx1"/>
              </a:solidFill>
              <a:latin typeface="+mn-ea"/>
              <a:cs typeface="함초롬바탕" panose="020B0600000101010101" charset="-127"/>
            </a:endParaRPr>
          </a:p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검색</a:t>
            </a:r>
          </a:p>
        </p:txBody>
      </p:sp>
      <p:sp>
        <p:nvSpPr>
          <p:cNvPr id="87" name="타원 107">
            <a:extLst>
              <a:ext uri="{FF2B5EF4-FFF2-40B4-BE49-F238E27FC236}">
                <a16:creationId xmlns:a16="http://schemas.microsoft.com/office/drawing/2014/main" id="{1D03411C-0A97-BD40-8288-70F9593C5D1C}"/>
              </a:ext>
            </a:extLst>
          </p:cNvPr>
          <p:cNvSpPr/>
          <p:nvPr/>
        </p:nvSpPr>
        <p:spPr>
          <a:xfrm>
            <a:off x="8779750" y="1431140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공지사항 </a:t>
            </a:r>
            <a:r>
              <a:rPr lang="ko-KR" altLang="en-US" sz="1100" b="1" dirty="0" smtClean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작성</a:t>
            </a:r>
            <a:endParaRPr lang="ko-KR" altLang="en-US" sz="1100" b="1" dirty="0">
              <a:solidFill>
                <a:schemeClr val="tx1"/>
              </a:solidFill>
              <a:latin typeface="+mn-ea"/>
              <a:cs typeface="함초롬바탕" panose="020B0600000101010101" charset="-127"/>
            </a:endParaRPr>
          </a:p>
        </p:txBody>
      </p:sp>
      <p:cxnSp>
        <p:nvCxnSpPr>
          <p:cNvPr id="90" name="직선 연결선 116">
            <a:extLst>
              <a:ext uri="{FF2B5EF4-FFF2-40B4-BE49-F238E27FC236}">
                <a16:creationId xmlns:a16="http://schemas.microsoft.com/office/drawing/2014/main" id="{286CFD10-6A2B-C341-98E0-62B298D76E5A}"/>
              </a:ext>
            </a:extLst>
          </p:cNvPr>
          <p:cNvCxnSpPr>
            <a:cxnSpLocks/>
            <a:endCxn id="187" idx="2"/>
          </p:cNvCxnSpPr>
          <p:nvPr/>
        </p:nvCxnSpPr>
        <p:spPr>
          <a:xfrm flipV="1">
            <a:off x="1651000" y="3273263"/>
            <a:ext cx="1081503" cy="1133637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119">
            <a:extLst>
              <a:ext uri="{FF2B5EF4-FFF2-40B4-BE49-F238E27FC236}">
                <a16:creationId xmlns:a16="http://schemas.microsoft.com/office/drawing/2014/main" id="{15DDF484-28C8-9642-BA8F-875578BE772C}"/>
              </a:ext>
            </a:extLst>
          </p:cNvPr>
          <p:cNvCxnSpPr>
            <a:cxnSpLocks/>
            <a:endCxn id="79" idx="2"/>
          </p:cNvCxnSpPr>
          <p:nvPr/>
        </p:nvCxnSpPr>
        <p:spPr>
          <a:xfrm flipV="1">
            <a:off x="1619250" y="2056653"/>
            <a:ext cx="1720216" cy="299197"/>
          </a:xfrm>
          <a:prstGeom prst="line">
            <a:avLst/>
          </a:prstGeom>
          <a:ln w="12700">
            <a:solidFill>
              <a:srgbClr val="6C9C7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121">
            <a:extLst>
              <a:ext uri="{FF2B5EF4-FFF2-40B4-BE49-F238E27FC236}">
                <a16:creationId xmlns:a16="http://schemas.microsoft.com/office/drawing/2014/main" id="{1D6FF91A-85D6-7343-B549-A95DED229DAB}"/>
              </a:ext>
            </a:extLst>
          </p:cNvPr>
          <p:cNvCxnSpPr>
            <a:cxnSpLocks/>
            <a:endCxn id="76" idx="3"/>
          </p:cNvCxnSpPr>
          <p:nvPr/>
        </p:nvCxnSpPr>
        <p:spPr>
          <a:xfrm flipV="1">
            <a:off x="1650206" y="2808337"/>
            <a:ext cx="3193153" cy="1594594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타원 122">
            <a:extLst>
              <a:ext uri="{FF2B5EF4-FFF2-40B4-BE49-F238E27FC236}">
                <a16:creationId xmlns:a16="http://schemas.microsoft.com/office/drawing/2014/main" id="{17572383-5FB2-C74E-B70B-7C045B4F62A3}"/>
              </a:ext>
            </a:extLst>
          </p:cNvPr>
          <p:cNvSpPr/>
          <p:nvPr/>
        </p:nvSpPr>
        <p:spPr>
          <a:xfrm>
            <a:off x="6160004" y="4361954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 err="1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답글보기</a:t>
            </a:r>
            <a:endParaRPr lang="ko-KR" altLang="en-US" sz="1100" b="1" dirty="0">
              <a:solidFill>
                <a:schemeClr val="tx1"/>
              </a:solidFill>
              <a:latin typeface="+mn-ea"/>
              <a:cs typeface="함초롬바탕" panose="020B0600000101010101" charset="-127"/>
            </a:endParaRPr>
          </a:p>
        </p:txBody>
      </p:sp>
      <p:sp>
        <p:nvSpPr>
          <p:cNvPr id="112" name="타원 123">
            <a:extLst>
              <a:ext uri="{FF2B5EF4-FFF2-40B4-BE49-F238E27FC236}">
                <a16:creationId xmlns:a16="http://schemas.microsoft.com/office/drawing/2014/main" id="{61DF3727-D939-E140-BB61-286AF154F7E1}"/>
              </a:ext>
            </a:extLst>
          </p:cNvPr>
          <p:cNvSpPr/>
          <p:nvPr/>
        </p:nvSpPr>
        <p:spPr>
          <a:xfrm>
            <a:off x="6517255" y="3081107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그룹 </a:t>
            </a:r>
            <a:r>
              <a:rPr lang="ko-KR" altLang="en-US" sz="1100" b="1" dirty="0" smtClean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멤버 추가</a:t>
            </a:r>
            <a:endParaRPr lang="ko-KR" altLang="en-US" sz="1100" b="1" dirty="0">
              <a:solidFill>
                <a:schemeClr val="tx1"/>
              </a:solidFill>
              <a:latin typeface="+mn-ea"/>
              <a:cs typeface="함초롬바탕" panose="020B0600000101010101" charset="-127"/>
            </a:endParaRPr>
          </a:p>
        </p:txBody>
      </p:sp>
      <p:sp>
        <p:nvSpPr>
          <p:cNvPr id="113" name="타원 124">
            <a:extLst>
              <a:ext uri="{FF2B5EF4-FFF2-40B4-BE49-F238E27FC236}">
                <a16:creationId xmlns:a16="http://schemas.microsoft.com/office/drawing/2014/main" id="{2C3A4587-9FE8-3640-B47E-662AAC881426}"/>
              </a:ext>
            </a:extLst>
          </p:cNvPr>
          <p:cNvSpPr/>
          <p:nvPr/>
        </p:nvSpPr>
        <p:spPr>
          <a:xfrm>
            <a:off x="8924225" y="5108545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검색하기</a:t>
            </a:r>
            <a:endParaRPr lang="en-US" altLang="ko-KR" sz="1100" b="1" dirty="0">
              <a:solidFill>
                <a:schemeClr val="tx1"/>
              </a:solidFill>
              <a:latin typeface="+mn-ea"/>
              <a:cs typeface="함초롬바탕" panose="020B0600000101010101" charset="-127"/>
            </a:endParaRPr>
          </a:p>
        </p:txBody>
      </p:sp>
      <p:sp>
        <p:nvSpPr>
          <p:cNvPr id="114" name="타원 125">
            <a:extLst>
              <a:ext uri="{FF2B5EF4-FFF2-40B4-BE49-F238E27FC236}">
                <a16:creationId xmlns:a16="http://schemas.microsoft.com/office/drawing/2014/main" id="{654A0768-C5E1-4341-B4D9-3CDB3DF4927B}"/>
              </a:ext>
            </a:extLst>
          </p:cNvPr>
          <p:cNvSpPr/>
          <p:nvPr/>
        </p:nvSpPr>
        <p:spPr>
          <a:xfrm>
            <a:off x="6290743" y="3735109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 err="1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답글작성</a:t>
            </a:r>
            <a:r>
              <a:rPr lang="en-US" altLang="ko-KR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/</a:t>
            </a:r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수정</a:t>
            </a:r>
          </a:p>
        </p:txBody>
      </p:sp>
      <p:cxnSp>
        <p:nvCxnSpPr>
          <p:cNvPr id="115" name="직선 연결선 126">
            <a:extLst>
              <a:ext uri="{FF2B5EF4-FFF2-40B4-BE49-F238E27FC236}">
                <a16:creationId xmlns:a16="http://schemas.microsoft.com/office/drawing/2014/main" id="{6358FF9B-624A-8A4B-90B7-0D0A4DC38280}"/>
              </a:ext>
            </a:extLst>
          </p:cNvPr>
          <p:cNvCxnSpPr>
            <a:cxnSpLocks/>
            <a:endCxn id="87" idx="5"/>
          </p:cNvCxnSpPr>
          <p:nvPr/>
        </p:nvCxnSpPr>
        <p:spPr>
          <a:xfrm flipH="1" flipV="1">
            <a:off x="9763044" y="1830603"/>
            <a:ext cx="1255574" cy="1443933"/>
          </a:xfrm>
          <a:prstGeom prst="line">
            <a:avLst/>
          </a:prstGeom>
          <a:ln w="12700">
            <a:solidFill>
              <a:srgbClr val="AB5D5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연결선 129">
            <a:extLst>
              <a:ext uri="{FF2B5EF4-FFF2-40B4-BE49-F238E27FC236}">
                <a16:creationId xmlns:a16="http://schemas.microsoft.com/office/drawing/2014/main" id="{13C7B087-4F89-C14B-84E6-3D48C5B7BB1D}"/>
              </a:ext>
            </a:extLst>
          </p:cNvPr>
          <p:cNvCxnSpPr>
            <a:cxnSpLocks/>
            <a:endCxn id="114" idx="6"/>
          </p:cNvCxnSpPr>
          <p:nvPr/>
        </p:nvCxnSpPr>
        <p:spPr>
          <a:xfrm flipH="1">
            <a:off x="7442743" y="3273425"/>
            <a:ext cx="3571332" cy="695684"/>
          </a:xfrm>
          <a:prstGeom prst="line">
            <a:avLst/>
          </a:prstGeom>
          <a:ln w="12700">
            <a:solidFill>
              <a:srgbClr val="AB5D5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30">
            <a:extLst>
              <a:ext uri="{FF2B5EF4-FFF2-40B4-BE49-F238E27FC236}">
                <a16:creationId xmlns:a16="http://schemas.microsoft.com/office/drawing/2014/main" id="{D42B081D-2DA3-3A45-AD19-CAACB27FA434}"/>
              </a:ext>
            </a:extLst>
          </p:cNvPr>
          <p:cNvCxnSpPr>
            <a:cxnSpLocks/>
            <a:endCxn id="93" idx="6"/>
          </p:cNvCxnSpPr>
          <p:nvPr/>
        </p:nvCxnSpPr>
        <p:spPr>
          <a:xfrm flipH="1">
            <a:off x="7312004" y="3273425"/>
            <a:ext cx="3698896" cy="1322529"/>
          </a:xfrm>
          <a:prstGeom prst="line">
            <a:avLst/>
          </a:prstGeom>
          <a:ln w="12700">
            <a:solidFill>
              <a:srgbClr val="AB5D5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직선 연결선 131">
            <a:extLst>
              <a:ext uri="{FF2B5EF4-FFF2-40B4-BE49-F238E27FC236}">
                <a16:creationId xmlns:a16="http://schemas.microsoft.com/office/drawing/2014/main" id="{E22747DF-3999-CA46-A78C-87ADD88EEE8A}"/>
              </a:ext>
            </a:extLst>
          </p:cNvPr>
          <p:cNvCxnSpPr>
            <a:cxnSpLocks/>
            <a:endCxn id="80" idx="6"/>
          </p:cNvCxnSpPr>
          <p:nvPr/>
        </p:nvCxnSpPr>
        <p:spPr>
          <a:xfrm flipH="1">
            <a:off x="7800664" y="3279775"/>
            <a:ext cx="3210236" cy="1837430"/>
          </a:xfrm>
          <a:prstGeom prst="line">
            <a:avLst/>
          </a:prstGeom>
          <a:ln w="12700">
            <a:solidFill>
              <a:srgbClr val="AB5D5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직선 연결선 134">
            <a:extLst>
              <a:ext uri="{FF2B5EF4-FFF2-40B4-BE49-F238E27FC236}">
                <a16:creationId xmlns:a16="http://schemas.microsoft.com/office/drawing/2014/main" id="{59884575-8469-3347-85BD-DD28299E5AF3}"/>
              </a:ext>
            </a:extLst>
          </p:cNvPr>
          <p:cNvCxnSpPr>
            <a:cxnSpLocks/>
            <a:endCxn id="113" idx="0"/>
          </p:cNvCxnSpPr>
          <p:nvPr/>
        </p:nvCxnSpPr>
        <p:spPr>
          <a:xfrm flipH="1">
            <a:off x="9500225" y="3268186"/>
            <a:ext cx="1518393" cy="1840359"/>
          </a:xfrm>
          <a:prstGeom prst="line">
            <a:avLst/>
          </a:prstGeom>
          <a:ln w="12700">
            <a:solidFill>
              <a:srgbClr val="AB5D5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직선 연결선 136">
            <a:extLst>
              <a:ext uri="{FF2B5EF4-FFF2-40B4-BE49-F238E27FC236}">
                <a16:creationId xmlns:a16="http://schemas.microsoft.com/office/drawing/2014/main" id="{0ADB187B-2AFE-E24D-AB95-260F4D677A24}"/>
              </a:ext>
            </a:extLst>
          </p:cNvPr>
          <p:cNvCxnSpPr>
            <a:cxnSpLocks/>
            <a:endCxn id="74" idx="6"/>
          </p:cNvCxnSpPr>
          <p:nvPr/>
        </p:nvCxnSpPr>
        <p:spPr>
          <a:xfrm flipH="1" flipV="1">
            <a:off x="6258614" y="1994815"/>
            <a:ext cx="4742761" cy="1269085"/>
          </a:xfrm>
          <a:prstGeom prst="line">
            <a:avLst/>
          </a:prstGeom>
          <a:ln w="12700">
            <a:solidFill>
              <a:srgbClr val="AB5D5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직선 연결선 138">
            <a:extLst>
              <a:ext uri="{FF2B5EF4-FFF2-40B4-BE49-F238E27FC236}">
                <a16:creationId xmlns:a16="http://schemas.microsoft.com/office/drawing/2014/main" id="{3EF16E44-B48F-0140-95B8-C34F8DD72088}"/>
              </a:ext>
            </a:extLst>
          </p:cNvPr>
          <p:cNvCxnSpPr>
            <a:cxnSpLocks/>
            <a:endCxn id="183" idx="2"/>
          </p:cNvCxnSpPr>
          <p:nvPr/>
        </p:nvCxnSpPr>
        <p:spPr>
          <a:xfrm>
            <a:off x="1659731" y="4419600"/>
            <a:ext cx="1174120" cy="408596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직선 연결선 139">
            <a:extLst>
              <a:ext uri="{FF2B5EF4-FFF2-40B4-BE49-F238E27FC236}">
                <a16:creationId xmlns:a16="http://schemas.microsoft.com/office/drawing/2014/main" id="{12646EC7-CAF9-2A46-BE8C-CE2C551F6BAB}"/>
              </a:ext>
            </a:extLst>
          </p:cNvPr>
          <p:cNvCxnSpPr>
            <a:cxnSpLocks/>
            <a:endCxn id="77" idx="2"/>
          </p:cNvCxnSpPr>
          <p:nvPr/>
        </p:nvCxnSpPr>
        <p:spPr>
          <a:xfrm>
            <a:off x="1647825" y="4410075"/>
            <a:ext cx="1722277" cy="909392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직선 연결선 140">
            <a:extLst>
              <a:ext uri="{FF2B5EF4-FFF2-40B4-BE49-F238E27FC236}">
                <a16:creationId xmlns:a16="http://schemas.microsoft.com/office/drawing/2014/main" id="{1DEDBEE1-E493-B84F-ABEF-D0F9E9ECC309}"/>
              </a:ext>
            </a:extLst>
          </p:cNvPr>
          <p:cNvCxnSpPr>
            <a:cxnSpLocks/>
            <a:endCxn id="78" idx="2"/>
          </p:cNvCxnSpPr>
          <p:nvPr/>
        </p:nvCxnSpPr>
        <p:spPr>
          <a:xfrm>
            <a:off x="1647825" y="4410075"/>
            <a:ext cx="1690297" cy="1495613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직선 연결선 141">
            <a:extLst>
              <a:ext uri="{FF2B5EF4-FFF2-40B4-BE49-F238E27FC236}">
                <a16:creationId xmlns:a16="http://schemas.microsoft.com/office/drawing/2014/main" id="{A36510DA-6FA3-3940-B746-85F21FE3224C}"/>
              </a:ext>
            </a:extLst>
          </p:cNvPr>
          <p:cNvCxnSpPr>
            <a:cxnSpLocks/>
            <a:endCxn id="75" idx="2"/>
          </p:cNvCxnSpPr>
          <p:nvPr/>
        </p:nvCxnSpPr>
        <p:spPr>
          <a:xfrm>
            <a:off x="1650206" y="4410075"/>
            <a:ext cx="707529" cy="1836730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직선 연결선 143">
            <a:extLst>
              <a:ext uri="{FF2B5EF4-FFF2-40B4-BE49-F238E27FC236}">
                <a16:creationId xmlns:a16="http://schemas.microsoft.com/office/drawing/2014/main" id="{F6AB8F7C-B30B-0042-91A9-4EE67E567C58}"/>
              </a:ext>
            </a:extLst>
          </p:cNvPr>
          <p:cNvCxnSpPr>
            <a:cxnSpLocks/>
            <a:endCxn id="80" idx="2"/>
          </p:cNvCxnSpPr>
          <p:nvPr/>
        </p:nvCxnSpPr>
        <p:spPr>
          <a:xfrm>
            <a:off x="1647825" y="4412456"/>
            <a:ext cx="5000839" cy="704749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직선 화살표 연결선 145">
            <a:extLst>
              <a:ext uri="{FF2B5EF4-FFF2-40B4-BE49-F238E27FC236}">
                <a16:creationId xmlns:a16="http://schemas.microsoft.com/office/drawing/2014/main" id="{50BC7B29-B6B7-F24F-A892-1377A367F725}"/>
              </a:ext>
            </a:extLst>
          </p:cNvPr>
          <p:cNvCxnSpPr>
            <a:cxnSpLocks/>
            <a:stCxn id="170" idx="0"/>
          </p:cNvCxnSpPr>
          <p:nvPr/>
        </p:nvCxnSpPr>
        <p:spPr>
          <a:xfrm flipH="1" flipV="1">
            <a:off x="5304764" y="5183885"/>
            <a:ext cx="251264" cy="746167"/>
          </a:xfrm>
          <a:prstGeom prst="straightConnector1">
            <a:avLst/>
          </a:prstGeom>
          <a:ln w="635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타원 146">
            <a:extLst>
              <a:ext uri="{FF2B5EF4-FFF2-40B4-BE49-F238E27FC236}">
                <a16:creationId xmlns:a16="http://schemas.microsoft.com/office/drawing/2014/main" id="{C5628B64-A5C3-E741-9C8F-2D16EBF88762}"/>
              </a:ext>
            </a:extLst>
          </p:cNvPr>
          <p:cNvSpPr/>
          <p:nvPr/>
        </p:nvSpPr>
        <p:spPr>
          <a:xfrm>
            <a:off x="4980028" y="5930052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글 작성 </a:t>
            </a:r>
            <a:endParaRPr lang="en-US" altLang="ko-KR" sz="1100" b="1" dirty="0">
              <a:solidFill>
                <a:schemeClr val="tx1"/>
              </a:solidFill>
              <a:latin typeface="+mn-ea"/>
              <a:cs typeface="함초롬바탕" panose="020B0600000101010101" charset="-127"/>
            </a:endParaRPr>
          </a:p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및 삭제</a:t>
            </a:r>
          </a:p>
        </p:txBody>
      </p:sp>
      <p:pic>
        <p:nvPicPr>
          <p:cNvPr id="171" name="그림 147">
            <a:extLst>
              <a:ext uri="{FF2B5EF4-FFF2-40B4-BE49-F238E27FC236}">
                <a16:creationId xmlns:a16="http://schemas.microsoft.com/office/drawing/2014/main" id="{0EB226F8-EFF6-3B49-9B20-93E16E1E76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0670" y="1955096"/>
            <a:ext cx="383763" cy="725470"/>
          </a:xfrm>
          <a:prstGeom prst="rect">
            <a:avLst/>
          </a:prstGeom>
        </p:spPr>
      </p:pic>
      <p:sp>
        <p:nvSpPr>
          <p:cNvPr id="172" name="TextBox 171">
            <a:extLst>
              <a:ext uri="{FF2B5EF4-FFF2-40B4-BE49-F238E27FC236}">
                <a16:creationId xmlns:a16="http://schemas.microsoft.com/office/drawing/2014/main" id="{8FEFCFF1-84D4-5F42-85BA-AC1FEB50DE55}"/>
              </a:ext>
            </a:extLst>
          </p:cNvPr>
          <p:cNvSpPr txBox="1"/>
          <p:nvPr/>
        </p:nvSpPr>
        <p:spPr>
          <a:xfrm>
            <a:off x="1028642" y="2715852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+mn-ea"/>
              </a:rPr>
              <a:t>비회원</a:t>
            </a:r>
          </a:p>
        </p:txBody>
      </p:sp>
      <p:pic>
        <p:nvPicPr>
          <p:cNvPr id="173" name="그림 149">
            <a:extLst>
              <a:ext uri="{FF2B5EF4-FFF2-40B4-BE49-F238E27FC236}">
                <a16:creationId xmlns:a16="http://schemas.microsoft.com/office/drawing/2014/main" id="{D4AA1399-7D29-F544-93EA-A81F2EEF88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1128" y="3969799"/>
            <a:ext cx="383763" cy="725470"/>
          </a:xfrm>
          <a:prstGeom prst="rect">
            <a:avLst/>
          </a:prstGeom>
        </p:spPr>
      </p:pic>
      <p:sp>
        <p:nvSpPr>
          <p:cNvPr id="174" name="TextBox 173">
            <a:extLst>
              <a:ext uri="{FF2B5EF4-FFF2-40B4-BE49-F238E27FC236}">
                <a16:creationId xmlns:a16="http://schemas.microsoft.com/office/drawing/2014/main" id="{1CEB8556-E866-1A4A-95F5-EE426A47997E}"/>
              </a:ext>
            </a:extLst>
          </p:cNvPr>
          <p:cNvSpPr txBox="1"/>
          <p:nvPr/>
        </p:nvSpPr>
        <p:spPr>
          <a:xfrm>
            <a:off x="1113624" y="4702944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+mn-ea"/>
              </a:rPr>
              <a:t>회원</a:t>
            </a:r>
          </a:p>
        </p:txBody>
      </p:sp>
      <p:pic>
        <p:nvPicPr>
          <p:cNvPr id="175" name="그림 151">
            <a:extLst>
              <a:ext uri="{FF2B5EF4-FFF2-40B4-BE49-F238E27FC236}">
                <a16:creationId xmlns:a16="http://schemas.microsoft.com/office/drawing/2014/main" id="{FEAC4088-8860-0A42-BB02-EBA94315D0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3790" y="3013306"/>
            <a:ext cx="383763" cy="725470"/>
          </a:xfrm>
          <a:prstGeom prst="rect">
            <a:avLst/>
          </a:prstGeom>
        </p:spPr>
      </p:pic>
      <p:sp>
        <p:nvSpPr>
          <p:cNvPr id="176" name="TextBox 175">
            <a:extLst>
              <a:ext uri="{FF2B5EF4-FFF2-40B4-BE49-F238E27FC236}">
                <a16:creationId xmlns:a16="http://schemas.microsoft.com/office/drawing/2014/main" id="{BF564940-F5FB-2B47-B591-E00B34B39880}"/>
              </a:ext>
            </a:extLst>
          </p:cNvPr>
          <p:cNvSpPr txBox="1"/>
          <p:nvPr/>
        </p:nvSpPr>
        <p:spPr>
          <a:xfrm>
            <a:off x="161797" y="3751648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+mn-ea"/>
              </a:rPr>
              <a:t>사용자</a:t>
            </a:r>
          </a:p>
        </p:txBody>
      </p:sp>
      <p:cxnSp>
        <p:nvCxnSpPr>
          <p:cNvPr id="177" name="직선 화살표 연결선 153">
            <a:extLst>
              <a:ext uri="{FF2B5EF4-FFF2-40B4-BE49-F238E27FC236}">
                <a16:creationId xmlns:a16="http://schemas.microsoft.com/office/drawing/2014/main" id="{8B3349CC-C2B4-3247-B9A4-34BEC9E7E2E7}"/>
              </a:ext>
            </a:extLst>
          </p:cNvPr>
          <p:cNvCxnSpPr/>
          <p:nvPr/>
        </p:nvCxnSpPr>
        <p:spPr>
          <a:xfrm flipH="1">
            <a:off x="861027" y="3013306"/>
            <a:ext cx="252597" cy="2923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8" name="직선 화살표 연결선 154">
            <a:extLst>
              <a:ext uri="{FF2B5EF4-FFF2-40B4-BE49-F238E27FC236}">
                <a16:creationId xmlns:a16="http://schemas.microsoft.com/office/drawing/2014/main" id="{C6E3BFFD-B2F4-B64D-B710-82F2CD37B85E}"/>
              </a:ext>
            </a:extLst>
          </p:cNvPr>
          <p:cNvCxnSpPr>
            <a:cxnSpLocks/>
          </p:cNvCxnSpPr>
          <p:nvPr/>
        </p:nvCxnSpPr>
        <p:spPr>
          <a:xfrm flipH="1" flipV="1">
            <a:off x="801690" y="4005882"/>
            <a:ext cx="245589" cy="2650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79" name="그림 155">
            <a:extLst>
              <a:ext uri="{FF2B5EF4-FFF2-40B4-BE49-F238E27FC236}">
                <a16:creationId xmlns:a16="http://schemas.microsoft.com/office/drawing/2014/main" id="{FD824371-2A1D-F147-89A0-5B1221ECFD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69856" y="2868007"/>
            <a:ext cx="383763" cy="725470"/>
          </a:xfrm>
          <a:prstGeom prst="rect">
            <a:avLst/>
          </a:prstGeom>
        </p:spPr>
      </p:pic>
      <p:sp>
        <p:nvSpPr>
          <p:cNvPr id="180" name="TextBox 179">
            <a:extLst>
              <a:ext uri="{FF2B5EF4-FFF2-40B4-BE49-F238E27FC236}">
                <a16:creationId xmlns:a16="http://schemas.microsoft.com/office/drawing/2014/main" id="{8467651C-6AC9-9B47-9469-434EEB2D2056}"/>
              </a:ext>
            </a:extLst>
          </p:cNvPr>
          <p:cNvSpPr txBox="1"/>
          <p:nvPr/>
        </p:nvSpPr>
        <p:spPr>
          <a:xfrm>
            <a:off x="10960822" y="3604047"/>
            <a:ext cx="7008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latin typeface="+mn-ea"/>
              </a:rPr>
              <a:t> </a:t>
            </a:r>
            <a:r>
              <a:rPr lang="ko-KR" altLang="en-US" sz="1200" b="1" dirty="0">
                <a:latin typeface="+mn-ea"/>
              </a:rPr>
              <a:t>관리자</a:t>
            </a:r>
          </a:p>
        </p:txBody>
      </p:sp>
      <p:sp>
        <p:nvSpPr>
          <p:cNvPr id="182" name="타원 103">
            <a:extLst>
              <a:ext uri="{FF2B5EF4-FFF2-40B4-BE49-F238E27FC236}">
                <a16:creationId xmlns:a16="http://schemas.microsoft.com/office/drawing/2014/main" id="{C27499E3-1E64-5C44-BB47-1B8EFDE74868}"/>
              </a:ext>
            </a:extLst>
          </p:cNvPr>
          <p:cNvSpPr/>
          <p:nvPr/>
        </p:nvSpPr>
        <p:spPr>
          <a:xfrm>
            <a:off x="4651269" y="4715885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그룹내 소통 게시판</a:t>
            </a:r>
            <a:endParaRPr lang="en-US" altLang="ko-KR" sz="1100" b="1" dirty="0">
              <a:solidFill>
                <a:schemeClr val="tx1"/>
              </a:solidFill>
              <a:latin typeface="+mn-ea"/>
              <a:cs typeface="함초롬바탕" panose="020B0600000101010101" charset="-127"/>
            </a:endParaRPr>
          </a:p>
        </p:txBody>
      </p:sp>
      <p:sp>
        <p:nvSpPr>
          <p:cNvPr id="183" name="타원 110">
            <a:extLst>
              <a:ext uri="{FF2B5EF4-FFF2-40B4-BE49-F238E27FC236}">
                <a16:creationId xmlns:a16="http://schemas.microsoft.com/office/drawing/2014/main" id="{90F5F767-CB17-7049-973D-F584C5964956}"/>
              </a:ext>
            </a:extLst>
          </p:cNvPr>
          <p:cNvSpPr/>
          <p:nvPr/>
        </p:nvSpPr>
        <p:spPr>
          <a:xfrm>
            <a:off x="2833851" y="4594196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 err="1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팔로우</a:t>
            </a:r>
            <a:r>
              <a:rPr lang="en-US" altLang="ko-KR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/</a:t>
            </a:r>
            <a:r>
              <a:rPr lang="ko-KR" altLang="en-US" sz="1100" b="1" dirty="0" err="1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팔로잉목록</a:t>
            </a:r>
            <a:r>
              <a:rPr lang="en-US" altLang="ko-KR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/</a:t>
            </a:r>
            <a:r>
              <a:rPr lang="ko-KR" altLang="en-US" sz="1100" b="1" dirty="0" err="1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팔로워목록</a:t>
            </a:r>
            <a:endParaRPr lang="ko-KR" altLang="en-US" sz="1100" b="1" dirty="0">
              <a:solidFill>
                <a:schemeClr val="tx1"/>
              </a:solidFill>
              <a:latin typeface="+mn-ea"/>
              <a:cs typeface="함초롬바탕" panose="020B0600000101010101" charset="-127"/>
            </a:endParaRPr>
          </a:p>
        </p:txBody>
      </p:sp>
      <p:cxnSp>
        <p:nvCxnSpPr>
          <p:cNvPr id="186" name="직선 연결선 144">
            <a:extLst>
              <a:ext uri="{FF2B5EF4-FFF2-40B4-BE49-F238E27FC236}">
                <a16:creationId xmlns:a16="http://schemas.microsoft.com/office/drawing/2014/main" id="{64AB6BAA-1DDD-EA4B-B412-D7BB833B8284}"/>
              </a:ext>
            </a:extLst>
          </p:cNvPr>
          <p:cNvCxnSpPr>
            <a:cxnSpLocks/>
            <a:endCxn id="93" idx="2"/>
          </p:cNvCxnSpPr>
          <p:nvPr/>
        </p:nvCxnSpPr>
        <p:spPr>
          <a:xfrm>
            <a:off x="1654969" y="4407694"/>
            <a:ext cx="4505035" cy="188260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직선 연결선 195">
            <a:extLst>
              <a:ext uri="{FF2B5EF4-FFF2-40B4-BE49-F238E27FC236}">
                <a16:creationId xmlns:a16="http://schemas.microsoft.com/office/drawing/2014/main" id="{4AF92498-E261-EC43-A643-1CFAB6E41F31}"/>
              </a:ext>
            </a:extLst>
          </p:cNvPr>
          <p:cNvCxnSpPr>
            <a:cxnSpLocks/>
            <a:endCxn id="192" idx="2"/>
          </p:cNvCxnSpPr>
          <p:nvPr/>
        </p:nvCxnSpPr>
        <p:spPr>
          <a:xfrm flipV="1">
            <a:off x="1654969" y="3572129"/>
            <a:ext cx="2238217" cy="830802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직선 연결선 180">
            <a:extLst>
              <a:ext uri="{FF2B5EF4-FFF2-40B4-BE49-F238E27FC236}">
                <a16:creationId xmlns:a16="http://schemas.microsoft.com/office/drawing/2014/main" id="{B030FDAD-44C7-A546-9F69-66B497328BA1}"/>
              </a:ext>
            </a:extLst>
          </p:cNvPr>
          <p:cNvCxnSpPr>
            <a:cxnSpLocks/>
            <a:endCxn id="74" idx="2"/>
          </p:cNvCxnSpPr>
          <p:nvPr/>
        </p:nvCxnSpPr>
        <p:spPr>
          <a:xfrm flipV="1">
            <a:off x="1650206" y="1994815"/>
            <a:ext cx="3456408" cy="2410498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TextBox 193">
            <a:extLst>
              <a:ext uri="{FF2B5EF4-FFF2-40B4-BE49-F238E27FC236}">
                <a16:creationId xmlns:a16="http://schemas.microsoft.com/office/drawing/2014/main" id="{2F4DC4D0-9134-2D49-A276-87BE86C1D271}"/>
              </a:ext>
            </a:extLst>
          </p:cNvPr>
          <p:cNvSpPr txBox="1"/>
          <p:nvPr/>
        </p:nvSpPr>
        <p:spPr>
          <a:xfrm>
            <a:off x="5132524" y="5548577"/>
            <a:ext cx="549831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700" b="1" dirty="0">
                <a:latin typeface="+mn-ea"/>
              </a:rPr>
              <a:t>&lt;&lt;extend&gt;&gt;</a:t>
            </a:r>
            <a:endParaRPr lang="ko-KR" altLang="en-US" sz="700" b="1" dirty="0">
              <a:latin typeface="+mn-ea"/>
            </a:endParaRPr>
          </a:p>
        </p:txBody>
      </p:sp>
      <p:sp>
        <p:nvSpPr>
          <p:cNvPr id="198" name="타원 68">
            <a:extLst>
              <a:ext uri="{FF2B5EF4-FFF2-40B4-BE49-F238E27FC236}">
                <a16:creationId xmlns:a16="http://schemas.microsoft.com/office/drawing/2014/main" id="{154ED52A-A836-1E4F-BD41-FB06551A48BE}"/>
              </a:ext>
            </a:extLst>
          </p:cNvPr>
          <p:cNvSpPr/>
          <p:nvPr/>
        </p:nvSpPr>
        <p:spPr>
          <a:xfrm>
            <a:off x="7517819" y="5342545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그룹별 검색</a:t>
            </a:r>
          </a:p>
        </p:txBody>
      </p:sp>
      <p:cxnSp>
        <p:nvCxnSpPr>
          <p:cNvPr id="199" name="직선 화살표 연결선 70">
            <a:extLst>
              <a:ext uri="{FF2B5EF4-FFF2-40B4-BE49-F238E27FC236}">
                <a16:creationId xmlns:a16="http://schemas.microsoft.com/office/drawing/2014/main" id="{EDA22107-E78C-0242-9297-079A43919547}"/>
              </a:ext>
            </a:extLst>
          </p:cNvPr>
          <p:cNvCxnSpPr>
            <a:cxnSpLocks/>
            <a:stCxn id="84" idx="7"/>
            <a:endCxn id="113" idx="3"/>
          </p:cNvCxnSpPr>
          <p:nvPr/>
        </p:nvCxnSpPr>
        <p:spPr>
          <a:xfrm flipV="1">
            <a:off x="8806610" y="5508008"/>
            <a:ext cx="286321" cy="499277"/>
          </a:xfrm>
          <a:prstGeom prst="straightConnector1">
            <a:avLst/>
          </a:prstGeom>
          <a:ln w="635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TextBox 199">
            <a:extLst>
              <a:ext uri="{FF2B5EF4-FFF2-40B4-BE49-F238E27FC236}">
                <a16:creationId xmlns:a16="http://schemas.microsoft.com/office/drawing/2014/main" id="{600D3DFF-D190-0B42-B045-3AEEB3CDE4F0}"/>
              </a:ext>
            </a:extLst>
          </p:cNvPr>
          <p:cNvSpPr txBox="1"/>
          <p:nvPr/>
        </p:nvSpPr>
        <p:spPr>
          <a:xfrm>
            <a:off x="8724300" y="5690315"/>
            <a:ext cx="602729" cy="1077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700" b="1" dirty="0">
                <a:latin typeface="+mn-ea"/>
              </a:rPr>
              <a:t>&lt;&lt;extend&gt;&gt;</a:t>
            </a:r>
            <a:endParaRPr lang="ko-KR" altLang="en-US" sz="700" b="1" dirty="0">
              <a:latin typeface="+mn-ea"/>
            </a:endParaRPr>
          </a:p>
        </p:txBody>
      </p:sp>
      <p:cxnSp>
        <p:nvCxnSpPr>
          <p:cNvPr id="201" name="직선 화살표 연결선 73">
            <a:extLst>
              <a:ext uri="{FF2B5EF4-FFF2-40B4-BE49-F238E27FC236}">
                <a16:creationId xmlns:a16="http://schemas.microsoft.com/office/drawing/2014/main" id="{9556F4C7-4F99-0946-93BA-0E9AEF0A4969}"/>
              </a:ext>
            </a:extLst>
          </p:cNvPr>
          <p:cNvCxnSpPr>
            <a:cxnSpLocks/>
            <a:stCxn id="86" idx="0"/>
          </p:cNvCxnSpPr>
          <p:nvPr/>
        </p:nvCxnSpPr>
        <p:spPr>
          <a:xfrm flipH="1" flipV="1">
            <a:off x="9627640" y="5556583"/>
            <a:ext cx="87691" cy="382165"/>
          </a:xfrm>
          <a:prstGeom prst="straightConnector1">
            <a:avLst/>
          </a:prstGeom>
          <a:ln w="635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2" name="TextBox 201">
            <a:extLst>
              <a:ext uri="{FF2B5EF4-FFF2-40B4-BE49-F238E27FC236}">
                <a16:creationId xmlns:a16="http://schemas.microsoft.com/office/drawing/2014/main" id="{E4EAEF83-D0B8-0848-B73E-BE3411E93D0A}"/>
              </a:ext>
            </a:extLst>
          </p:cNvPr>
          <p:cNvSpPr txBox="1"/>
          <p:nvPr/>
        </p:nvSpPr>
        <p:spPr>
          <a:xfrm>
            <a:off x="9674202" y="5637120"/>
            <a:ext cx="602729" cy="1077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700" b="1" dirty="0">
                <a:latin typeface="+mn-ea"/>
              </a:rPr>
              <a:t>&lt;&lt;extend&gt;&gt;</a:t>
            </a:r>
            <a:endParaRPr lang="ko-KR" altLang="en-US" sz="700" b="1" dirty="0">
              <a:latin typeface="+mn-ea"/>
            </a:endParaRPr>
          </a:p>
        </p:txBody>
      </p:sp>
      <p:cxnSp>
        <p:nvCxnSpPr>
          <p:cNvPr id="203" name="직선 화살표 연결선 76">
            <a:extLst>
              <a:ext uri="{FF2B5EF4-FFF2-40B4-BE49-F238E27FC236}">
                <a16:creationId xmlns:a16="http://schemas.microsoft.com/office/drawing/2014/main" id="{F9916591-A970-0B46-B3FD-546BC4D8DAC6}"/>
              </a:ext>
            </a:extLst>
          </p:cNvPr>
          <p:cNvCxnSpPr>
            <a:cxnSpLocks/>
            <a:endCxn id="113" idx="2"/>
          </p:cNvCxnSpPr>
          <p:nvPr/>
        </p:nvCxnSpPr>
        <p:spPr>
          <a:xfrm flipV="1">
            <a:off x="8629994" y="5342545"/>
            <a:ext cx="294231" cy="130136"/>
          </a:xfrm>
          <a:prstGeom prst="straightConnector1">
            <a:avLst/>
          </a:prstGeom>
          <a:ln w="635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TextBox 203">
            <a:extLst>
              <a:ext uri="{FF2B5EF4-FFF2-40B4-BE49-F238E27FC236}">
                <a16:creationId xmlns:a16="http://schemas.microsoft.com/office/drawing/2014/main" id="{F485384F-5913-6C43-B3F4-8B0217DAFB60}"/>
              </a:ext>
            </a:extLst>
          </p:cNvPr>
          <p:cNvSpPr txBox="1"/>
          <p:nvPr/>
        </p:nvSpPr>
        <p:spPr>
          <a:xfrm>
            <a:off x="8257521" y="5169419"/>
            <a:ext cx="602729" cy="1077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700" b="1" dirty="0">
                <a:latin typeface="+mn-ea"/>
              </a:rPr>
              <a:t>&lt;&lt;extend&gt;&gt;</a:t>
            </a:r>
            <a:endParaRPr lang="ko-KR" altLang="en-US" sz="700" b="1" dirty="0">
              <a:latin typeface="+mn-ea"/>
            </a:endParaRPr>
          </a:p>
        </p:txBody>
      </p:sp>
      <p:cxnSp>
        <p:nvCxnSpPr>
          <p:cNvPr id="206" name="직선 연결선 195">
            <a:extLst>
              <a:ext uri="{FF2B5EF4-FFF2-40B4-BE49-F238E27FC236}">
                <a16:creationId xmlns:a16="http://schemas.microsoft.com/office/drawing/2014/main" id="{81BFDCCF-3CEB-5C43-B8F0-C0003D54C7C0}"/>
              </a:ext>
            </a:extLst>
          </p:cNvPr>
          <p:cNvCxnSpPr>
            <a:cxnSpLocks/>
            <a:endCxn id="205" idx="2"/>
          </p:cNvCxnSpPr>
          <p:nvPr/>
        </p:nvCxnSpPr>
        <p:spPr>
          <a:xfrm flipV="1">
            <a:off x="1659731" y="4253136"/>
            <a:ext cx="2553386" cy="154558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타원 101">
            <a:extLst>
              <a:ext uri="{FF2B5EF4-FFF2-40B4-BE49-F238E27FC236}">
                <a16:creationId xmlns:a16="http://schemas.microsoft.com/office/drawing/2014/main" id="{D301169E-0E2A-C845-9A47-206B464F019C}"/>
              </a:ext>
            </a:extLst>
          </p:cNvPr>
          <p:cNvSpPr/>
          <p:nvPr/>
        </p:nvSpPr>
        <p:spPr>
          <a:xfrm>
            <a:off x="2449766" y="1418095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altLang="ko-KR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Q&amp;A </a:t>
            </a:r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게시판 확인</a:t>
            </a:r>
          </a:p>
        </p:txBody>
      </p:sp>
      <p:sp>
        <p:nvSpPr>
          <p:cNvPr id="208" name="타원 101">
            <a:extLst>
              <a:ext uri="{FF2B5EF4-FFF2-40B4-BE49-F238E27FC236}">
                <a16:creationId xmlns:a16="http://schemas.microsoft.com/office/drawing/2014/main" id="{AAA38A3D-E0DD-F640-960F-4379F93DEDC1}"/>
              </a:ext>
            </a:extLst>
          </p:cNvPr>
          <p:cNvSpPr/>
          <p:nvPr/>
        </p:nvSpPr>
        <p:spPr>
          <a:xfrm>
            <a:off x="2203530" y="2316146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공지사항 확인</a:t>
            </a:r>
          </a:p>
        </p:txBody>
      </p:sp>
      <p:cxnSp>
        <p:nvCxnSpPr>
          <p:cNvPr id="209" name="직선 연결선 119">
            <a:extLst>
              <a:ext uri="{FF2B5EF4-FFF2-40B4-BE49-F238E27FC236}">
                <a16:creationId xmlns:a16="http://schemas.microsoft.com/office/drawing/2014/main" id="{DFC18662-FF7F-2A43-9B9F-80B759E8AB09}"/>
              </a:ext>
            </a:extLst>
          </p:cNvPr>
          <p:cNvCxnSpPr>
            <a:cxnSpLocks/>
          </p:cNvCxnSpPr>
          <p:nvPr/>
        </p:nvCxnSpPr>
        <p:spPr>
          <a:xfrm flipV="1">
            <a:off x="1612900" y="1714241"/>
            <a:ext cx="838469" cy="647959"/>
          </a:xfrm>
          <a:prstGeom prst="line">
            <a:avLst/>
          </a:prstGeom>
          <a:ln w="12700">
            <a:solidFill>
              <a:srgbClr val="6C9C7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직선 연결선 119">
            <a:extLst>
              <a:ext uri="{FF2B5EF4-FFF2-40B4-BE49-F238E27FC236}">
                <a16:creationId xmlns:a16="http://schemas.microsoft.com/office/drawing/2014/main" id="{117D3F76-4DB8-694A-AF3B-105CAA375C06}"/>
              </a:ext>
            </a:extLst>
          </p:cNvPr>
          <p:cNvCxnSpPr>
            <a:cxnSpLocks/>
          </p:cNvCxnSpPr>
          <p:nvPr/>
        </p:nvCxnSpPr>
        <p:spPr>
          <a:xfrm>
            <a:off x="1606550" y="2368550"/>
            <a:ext cx="641056" cy="100268"/>
          </a:xfrm>
          <a:prstGeom prst="line">
            <a:avLst/>
          </a:prstGeom>
          <a:ln w="12700">
            <a:solidFill>
              <a:srgbClr val="6C9C7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195">
            <a:extLst>
              <a:ext uri="{FF2B5EF4-FFF2-40B4-BE49-F238E27FC236}">
                <a16:creationId xmlns:a16="http://schemas.microsoft.com/office/drawing/2014/main" id="{4AF92498-E261-EC43-A643-1CFAB6E41F31}"/>
              </a:ext>
            </a:extLst>
          </p:cNvPr>
          <p:cNvCxnSpPr>
            <a:cxnSpLocks/>
            <a:endCxn id="73" idx="2"/>
          </p:cNvCxnSpPr>
          <p:nvPr/>
        </p:nvCxnSpPr>
        <p:spPr>
          <a:xfrm flipV="1">
            <a:off x="1652588" y="3751648"/>
            <a:ext cx="3400437" cy="653665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195">
            <a:extLst>
              <a:ext uri="{FF2B5EF4-FFF2-40B4-BE49-F238E27FC236}">
                <a16:creationId xmlns:a16="http://schemas.microsoft.com/office/drawing/2014/main" id="{4AF92498-E261-EC43-A643-1CFAB6E41F31}"/>
              </a:ext>
            </a:extLst>
          </p:cNvPr>
          <p:cNvCxnSpPr>
            <a:cxnSpLocks/>
            <a:endCxn id="88" idx="2"/>
          </p:cNvCxnSpPr>
          <p:nvPr/>
        </p:nvCxnSpPr>
        <p:spPr>
          <a:xfrm flipV="1">
            <a:off x="1657350" y="3129242"/>
            <a:ext cx="3655525" cy="1268927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타원 123">
            <a:extLst>
              <a:ext uri="{FF2B5EF4-FFF2-40B4-BE49-F238E27FC236}">
                <a16:creationId xmlns:a16="http://schemas.microsoft.com/office/drawing/2014/main" id="{61DF3727-D939-E140-BB61-286AF154F7E1}"/>
              </a:ext>
            </a:extLst>
          </p:cNvPr>
          <p:cNvSpPr/>
          <p:nvPr/>
        </p:nvSpPr>
        <p:spPr>
          <a:xfrm>
            <a:off x="6011660" y="2368550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그룹 정보 </a:t>
            </a:r>
            <a:r>
              <a:rPr lang="ko-KR" altLang="en-US" sz="1100" b="1" dirty="0" smtClean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수정</a:t>
            </a:r>
            <a:r>
              <a:rPr lang="en-US" altLang="ko-KR" sz="1100" b="1" dirty="0" smtClean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 </a:t>
            </a:r>
            <a:r>
              <a:rPr lang="ko-KR" altLang="en-US" sz="1100" b="1" dirty="0" smtClean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및 삭제                                                           </a:t>
            </a:r>
            <a:endParaRPr lang="ko-KR" altLang="en-US" sz="1100" b="1" dirty="0">
              <a:solidFill>
                <a:schemeClr val="tx1"/>
              </a:solidFill>
              <a:latin typeface="+mn-ea"/>
              <a:cs typeface="함초롬바탕" panose="020B0600000101010101" charset="-127"/>
            </a:endParaRPr>
          </a:p>
        </p:txBody>
      </p:sp>
      <p:cxnSp>
        <p:nvCxnSpPr>
          <p:cNvPr id="96" name="직선 연결선 195">
            <a:extLst>
              <a:ext uri="{FF2B5EF4-FFF2-40B4-BE49-F238E27FC236}">
                <a16:creationId xmlns:a16="http://schemas.microsoft.com/office/drawing/2014/main" id="{4AF92498-E261-EC43-A643-1CFAB6E41F31}"/>
              </a:ext>
            </a:extLst>
          </p:cNvPr>
          <p:cNvCxnSpPr>
            <a:cxnSpLocks/>
          </p:cNvCxnSpPr>
          <p:nvPr/>
        </p:nvCxnSpPr>
        <p:spPr>
          <a:xfrm flipV="1">
            <a:off x="1651000" y="3311126"/>
            <a:ext cx="4867767" cy="1095774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연결선 195">
            <a:extLst>
              <a:ext uri="{FF2B5EF4-FFF2-40B4-BE49-F238E27FC236}">
                <a16:creationId xmlns:a16="http://schemas.microsoft.com/office/drawing/2014/main" id="{4AF92498-E261-EC43-A643-1CFAB6E41F31}"/>
              </a:ext>
            </a:extLst>
          </p:cNvPr>
          <p:cNvCxnSpPr>
            <a:cxnSpLocks/>
          </p:cNvCxnSpPr>
          <p:nvPr/>
        </p:nvCxnSpPr>
        <p:spPr>
          <a:xfrm flipV="1">
            <a:off x="1651000" y="2569481"/>
            <a:ext cx="4390046" cy="1837419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타원 95">
            <a:extLst>
              <a:ext uri="{FF2B5EF4-FFF2-40B4-BE49-F238E27FC236}">
                <a16:creationId xmlns:a16="http://schemas.microsoft.com/office/drawing/2014/main" id="{50BDF00C-6C56-E241-996A-21069AB4C64A}"/>
              </a:ext>
            </a:extLst>
          </p:cNvPr>
          <p:cNvSpPr/>
          <p:nvPr/>
        </p:nvSpPr>
        <p:spPr>
          <a:xfrm>
            <a:off x="5053025" y="3517648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삭제정산목록 출력</a:t>
            </a:r>
            <a:endParaRPr lang="ko-KR" altLang="en-US" sz="1100" b="1" dirty="0">
              <a:solidFill>
                <a:schemeClr val="tx1"/>
              </a:solidFill>
              <a:latin typeface="+mn-ea"/>
              <a:cs typeface="함초롬바탕" panose="020B0600000101010101" charset="-127"/>
            </a:endParaRPr>
          </a:p>
        </p:txBody>
      </p:sp>
      <p:sp>
        <p:nvSpPr>
          <p:cNvPr id="88" name="타원 108">
            <a:extLst>
              <a:ext uri="{FF2B5EF4-FFF2-40B4-BE49-F238E27FC236}">
                <a16:creationId xmlns:a16="http://schemas.microsoft.com/office/drawing/2014/main" id="{2C8C614A-E9DA-FA46-99E1-F38CBDC39C1D}"/>
              </a:ext>
            </a:extLst>
          </p:cNvPr>
          <p:cNvSpPr/>
          <p:nvPr/>
        </p:nvSpPr>
        <p:spPr>
          <a:xfrm>
            <a:off x="5312875" y="2895242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 smtClean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그룹 생성</a:t>
            </a:r>
            <a:endParaRPr lang="ko-KR" altLang="en-US" sz="1100" b="1" dirty="0">
              <a:solidFill>
                <a:schemeClr val="tx1"/>
              </a:solidFill>
              <a:latin typeface="+mn-ea"/>
              <a:cs typeface="함초롬바탕" panose="020B0600000101010101" charset="-127"/>
            </a:endParaRPr>
          </a:p>
        </p:txBody>
      </p:sp>
      <p:sp>
        <p:nvSpPr>
          <p:cNvPr id="192" name="타원 196">
            <a:extLst>
              <a:ext uri="{FF2B5EF4-FFF2-40B4-BE49-F238E27FC236}">
                <a16:creationId xmlns:a16="http://schemas.microsoft.com/office/drawing/2014/main" id="{8E3EF8EE-6EE8-CF49-B717-D0B00AA360D2}"/>
              </a:ext>
            </a:extLst>
          </p:cNvPr>
          <p:cNvSpPr/>
          <p:nvPr/>
        </p:nvSpPr>
        <p:spPr>
          <a:xfrm>
            <a:off x="3893186" y="3338129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공지사항 확인</a:t>
            </a:r>
          </a:p>
        </p:txBody>
      </p:sp>
      <p:sp>
        <p:nvSpPr>
          <p:cNvPr id="205" name="타원 196">
            <a:extLst>
              <a:ext uri="{FF2B5EF4-FFF2-40B4-BE49-F238E27FC236}">
                <a16:creationId xmlns:a16="http://schemas.microsoft.com/office/drawing/2014/main" id="{1BCD39F1-3DDE-E94D-9FCE-5BDF0A7B5B2B}"/>
              </a:ext>
            </a:extLst>
          </p:cNvPr>
          <p:cNvSpPr/>
          <p:nvPr/>
        </p:nvSpPr>
        <p:spPr>
          <a:xfrm>
            <a:off x="4213117" y="4019136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 err="1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문의글</a:t>
            </a:r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 작성</a:t>
            </a:r>
            <a:r>
              <a:rPr lang="en-US" altLang="ko-KR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/</a:t>
            </a:r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수정</a:t>
            </a:r>
            <a:r>
              <a:rPr lang="en-US" altLang="ko-KR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/</a:t>
            </a:r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삭제</a:t>
            </a:r>
          </a:p>
        </p:txBody>
      </p:sp>
      <p:sp>
        <p:nvSpPr>
          <p:cNvPr id="101" name="타원 102">
            <a:extLst>
              <a:ext uri="{FF2B5EF4-FFF2-40B4-BE49-F238E27FC236}">
                <a16:creationId xmlns:a16="http://schemas.microsoft.com/office/drawing/2014/main" id="{9C7D7955-1484-764F-9EDF-5208829AB68B}"/>
              </a:ext>
            </a:extLst>
          </p:cNvPr>
          <p:cNvSpPr/>
          <p:nvPr/>
        </p:nvSpPr>
        <p:spPr>
          <a:xfrm>
            <a:off x="3521682" y="2581556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지출 </a:t>
            </a:r>
            <a:r>
              <a:rPr lang="ko-KR" altLang="en-US" sz="1100" b="1" dirty="0" smtClean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수정</a:t>
            </a:r>
            <a:endParaRPr lang="ko-KR" altLang="en-US" sz="1100" b="1" dirty="0">
              <a:solidFill>
                <a:schemeClr val="tx1"/>
              </a:solidFill>
              <a:latin typeface="+mn-ea"/>
              <a:cs typeface="함초롬바탕" panose="020B0600000101010101" charset="-127"/>
            </a:endParaRPr>
          </a:p>
        </p:txBody>
      </p:sp>
      <p:cxnSp>
        <p:nvCxnSpPr>
          <p:cNvPr id="102" name="직선 연결선 116">
            <a:extLst>
              <a:ext uri="{FF2B5EF4-FFF2-40B4-BE49-F238E27FC236}">
                <a16:creationId xmlns:a16="http://schemas.microsoft.com/office/drawing/2014/main" id="{286CFD10-6A2B-C341-98E0-62B298D76E5A}"/>
              </a:ext>
            </a:extLst>
          </p:cNvPr>
          <p:cNvCxnSpPr>
            <a:cxnSpLocks/>
            <a:endCxn id="101" idx="2"/>
          </p:cNvCxnSpPr>
          <p:nvPr/>
        </p:nvCxnSpPr>
        <p:spPr>
          <a:xfrm flipV="1">
            <a:off x="1665337" y="2815556"/>
            <a:ext cx="1856345" cy="1575787"/>
          </a:xfrm>
          <a:prstGeom prst="line">
            <a:avLst/>
          </a:prstGeom>
          <a:ln w="12700">
            <a:solidFill>
              <a:srgbClr val="899AB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타원 102">
            <a:extLst>
              <a:ext uri="{FF2B5EF4-FFF2-40B4-BE49-F238E27FC236}">
                <a16:creationId xmlns:a16="http://schemas.microsoft.com/office/drawing/2014/main" id="{9C7D7955-1484-764F-9EDF-5208829AB68B}"/>
              </a:ext>
            </a:extLst>
          </p:cNvPr>
          <p:cNvSpPr/>
          <p:nvPr/>
        </p:nvSpPr>
        <p:spPr>
          <a:xfrm>
            <a:off x="2732503" y="3039263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지출 </a:t>
            </a:r>
            <a:r>
              <a:rPr lang="ko-KR" altLang="en-US" sz="1100" b="1" dirty="0" smtClean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추가</a:t>
            </a:r>
            <a:r>
              <a:rPr lang="en-US" altLang="ko-KR" sz="1100" b="1" dirty="0" smtClean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/</a:t>
            </a:r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삭제</a:t>
            </a:r>
          </a:p>
        </p:txBody>
      </p:sp>
      <p:sp>
        <p:nvSpPr>
          <p:cNvPr id="104" name="타원 107">
            <a:extLst>
              <a:ext uri="{FF2B5EF4-FFF2-40B4-BE49-F238E27FC236}">
                <a16:creationId xmlns:a16="http://schemas.microsoft.com/office/drawing/2014/main" id="{1D03411C-0A97-BD40-8288-70F9593C5D1C}"/>
              </a:ext>
            </a:extLst>
          </p:cNvPr>
          <p:cNvSpPr/>
          <p:nvPr/>
        </p:nvSpPr>
        <p:spPr>
          <a:xfrm>
            <a:off x="8532810" y="2022807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공지사항 </a:t>
            </a:r>
            <a:r>
              <a:rPr lang="ko-KR" altLang="en-US" sz="1100" b="1" dirty="0" smtClean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수정</a:t>
            </a:r>
            <a:endParaRPr lang="ko-KR" altLang="en-US" sz="1100" b="1" dirty="0">
              <a:solidFill>
                <a:schemeClr val="tx1"/>
              </a:solidFill>
              <a:latin typeface="+mn-ea"/>
              <a:cs typeface="함초롬바탕" panose="020B0600000101010101" charset="-127"/>
            </a:endParaRPr>
          </a:p>
        </p:txBody>
      </p:sp>
      <p:sp>
        <p:nvSpPr>
          <p:cNvPr id="105" name="타원 107">
            <a:extLst>
              <a:ext uri="{FF2B5EF4-FFF2-40B4-BE49-F238E27FC236}">
                <a16:creationId xmlns:a16="http://schemas.microsoft.com/office/drawing/2014/main" id="{1D03411C-0A97-BD40-8288-70F9593C5D1C}"/>
              </a:ext>
            </a:extLst>
          </p:cNvPr>
          <p:cNvSpPr/>
          <p:nvPr/>
        </p:nvSpPr>
        <p:spPr>
          <a:xfrm>
            <a:off x="8579189" y="2895242"/>
            <a:ext cx="1152000" cy="468000"/>
          </a:xfrm>
          <a:prstGeom prst="ellipse">
            <a:avLst/>
          </a:prstGeom>
          <a:solidFill>
            <a:srgbClr val="CED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공지사항 </a:t>
            </a:r>
            <a:r>
              <a:rPr lang="ko-KR" altLang="en-US" sz="1100" b="1" dirty="0" smtClean="0">
                <a:solidFill>
                  <a:schemeClr val="tx1"/>
                </a:solidFill>
                <a:latin typeface="+mn-ea"/>
                <a:cs typeface="함초롬바탕" panose="020B0600000101010101" charset="-127"/>
              </a:rPr>
              <a:t>삭제</a:t>
            </a:r>
            <a:endParaRPr lang="ko-KR" altLang="en-US" sz="1100" b="1" dirty="0">
              <a:solidFill>
                <a:schemeClr val="tx1"/>
              </a:solidFill>
              <a:latin typeface="+mn-ea"/>
              <a:cs typeface="함초롬바탕" panose="020B0600000101010101" charset="-127"/>
            </a:endParaRPr>
          </a:p>
        </p:txBody>
      </p:sp>
      <p:cxnSp>
        <p:nvCxnSpPr>
          <p:cNvPr id="106" name="직선 연결선 126">
            <a:extLst>
              <a:ext uri="{FF2B5EF4-FFF2-40B4-BE49-F238E27FC236}">
                <a16:creationId xmlns:a16="http://schemas.microsoft.com/office/drawing/2014/main" id="{6358FF9B-624A-8A4B-90B7-0D0A4DC38280}"/>
              </a:ext>
            </a:extLst>
          </p:cNvPr>
          <p:cNvCxnSpPr>
            <a:cxnSpLocks/>
          </p:cNvCxnSpPr>
          <p:nvPr/>
        </p:nvCxnSpPr>
        <p:spPr>
          <a:xfrm flipH="1" flipV="1">
            <a:off x="9686991" y="2256183"/>
            <a:ext cx="1323040" cy="1024703"/>
          </a:xfrm>
          <a:prstGeom prst="line">
            <a:avLst/>
          </a:prstGeom>
          <a:ln w="12700">
            <a:solidFill>
              <a:srgbClr val="AB5D5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직선 연결선 126">
            <a:extLst>
              <a:ext uri="{FF2B5EF4-FFF2-40B4-BE49-F238E27FC236}">
                <a16:creationId xmlns:a16="http://schemas.microsoft.com/office/drawing/2014/main" id="{6358FF9B-624A-8A4B-90B7-0D0A4DC38280}"/>
              </a:ext>
            </a:extLst>
          </p:cNvPr>
          <p:cNvCxnSpPr>
            <a:cxnSpLocks/>
          </p:cNvCxnSpPr>
          <p:nvPr/>
        </p:nvCxnSpPr>
        <p:spPr>
          <a:xfrm flipH="1" flipV="1">
            <a:off x="9719128" y="3130738"/>
            <a:ext cx="1270011" cy="156498"/>
          </a:xfrm>
          <a:prstGeom prst="line">
            <a:avLst/>
          </a:prstGeom>
          <a:ln w="12700">
            <a:solidFill>
              <a:srgbClr val="AB5D5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2">
            <a:extLst>
              <a:ext uri="{FF2B5EF4-FFF2-40B4-BE49-F238E27FC236}">
                <a16:creationId xmlns:a16="http://schemas.microsoft.com/office/drawing/2014/main" id="{6C1F0C35-7EC9-2A46-B8F3-5634A6BDCE4E}"/>
              </a:ext>
            </a:extLst>
          </p:cNvPr>
          <p:cNvSpPr/>
          <p:nvPr/>
        </p:nvSpPr>
        <p:spPr>
          <a:xfrm>
            <a:off x="-8111" y="0"/>
            <a:ext cx="407369" cy="1340768"/>
          </a:xfrm>
          <a:prstGeom prst="rect">
            <a:avLst/>
          </a:prstGeom>
          <a:solidFill>
            <a:srgbClr val="3C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026963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10560496" y="1377704"/>
            <a:ext cx="972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그룹</a:t>
            </a:r>
            <a:endParaRPr lang="en-US" altLang="ko-KR" sz="1200" b="1" dirty="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게시판</a:t>
            </a:r>
          </a:p>
        </p:txBody>
      </p:sp>
      <p:cxnSp>
        <p:nvCxnSpPr>
          <p:cNvPr id="16" name="직선 연결선 15"/>
          <p:cNvCxnSpPr>
            <a:endCxn id="83" idx="0"/>
          </p:cNvCxnSpPr>
          <p:nvPr/>
        </p:nvCxnSpPr>
        <p:spPr>
          <a:xfrm>
            <a:off x="11068136" y="1890476"/>
            <a:ext cx="8051" cy="4236449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9386175" y="1377704"/>
            <a:ext cx="972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ko-KR" sz="1200" b="1" dirty="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18" name="직선 화살표 연결선 17"/>
          <p:cNvCxnSpPr/>
          <p:nvPr/>
        </p:nvCxnSpPr>
        <p:spPr>
          <a:xfrm flipH="1">
            <a:off x="1818565" y="2453427"/>
            <a:ext cx="828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1148941" y="1378048"/>
            <a:ext cx="972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 이용자</a:t>
            </a:r>
            <a:endParaRPr lang="ko-KR" altLang="en-US" sz="1200" b="1" dirty="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2317834" y="1378048"/>
            <a:ext cx="972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회원 </a:t>
            </a:r>
            <a:endParaRPr lang="en-US" altLang="ko-KR" sz="1200" b="1" dirty="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가입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3487483" y="1377704"/>
            <a:ext cx="972000" cy="517377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로그인</a:t>
            </a:r>
            <a:r>
              <a:rPr lang="en-US" altLang="ko-KR" sz="1200" b="1" dirty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/</a:t>
            </a:r>
            <a:r>
              <a:rPr lang="ko-KR" altLang="en-US" sz="1200" b="1" dirty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아웃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4658998" y="1377704"/>
            <a:ext cx="972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그룹 생성</a:t>
            </a:r>
            <a:endParaRPr lang="ko-KR" altLang="en-US" sz="1200" b="1" dirty="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7002968" y="1377704"/>
            <a:ext cx="972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정산 하기</a:t>
            </a:r>
            <a:endParaRPr lang="ko-KR" altLang="en-US" sz="1200" b="1" dirty="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8214981" y="1377704"/>
            <a:ext cx="972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b="1" dirty="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5828647" y="1377704"/>
            <a:ext cx="972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지출 추가</a:t>
            </a:r>
            <a:endParaRPr lang="ko-KR" altLang="en-US" sz="1200" b="1" dirty="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26" name="직선 연결선 25"/>
          <p:cNvCxnSpPr/>
          <p:nvPr/>
        </p:nvCxnSpPr>
        <p:spPr>
          <a:xfrm>
            <a:off x="2826043" y="1881684"/>
            <a:ext cx="0" cy="3624900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3995692" y="1881684"/>
            <a:ext cx="0" cy="4379629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5187928" y="1890476"/>
            <a:ext cx="0" cy="4295580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356935" y="1881684"/>
            <a:ext cx="0" cy="4304372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/>
          <p:cNvCxnSpPr/>
          <p:nvPr/>
        </p:nvCxnSpPr>
        <p:spPr>
          <a:xfrm>
            <a:off x="9907920" y="1890476"/>
            <a:ext cx="0" cy="4295580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/>
          <p:nvPr/>
        </p:nvCxnSpPr>
        <p:spPr>
          <a:xfrm>
            <a:off x="7517151" y="1881684"/>
            <a:ext cx="0" cy="4304372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8738913" y="1890477"/>
            <a:ext cx="0" cy="4295579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/>
          <p:cNvSpPr/>
          <p:nvPr/>
        </p:nvSpPr>
        <p:spPr>
          <a:xfrm>
            <a:off x="1448328" y="2286886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36" name="직선 화살표 연결선 35"/>
          <p:cNvCxnSpPr/>
          <p:nvPr/>
        </p:nvCxnSpPr>
        <p:spPr>
          <a:xfrm flipV="1">
            <a:off x="1831790" y="2365882"/>
            <a:ext cx="79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/>
          <p:cNvSpPr/>
          <p:nvPr/>
        </p:nvSpPr>
        <p:spPr>
          <a:xfrm>
            <a:off x="2635297" y="2286886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741795" y="1975604"/>
            <a:ext cx="972347" cy="415498"/>
          </a:xfrm>
          <a:prstGeom prst="rect">
            <a:avLst/>
          </a:prstGeom>
          <a:solidFill>
            <a:schemeClr val="bg1"/>
          </a:solidFill>
          <a:effectLst>
            <a:softEdge rad="1270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1.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회원정보</a:t>
            </a:r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입력</a:t>
            </a:r>
          </a:p>
        </p:txBody>
      </p:sp>
      <p:cxnSp>
        <p:nvCxnSpPr>
          <p:cNvPr id="39" name="직선 화살표 연결선 38"/>
          <p:cNvCxnSpPr>
            <a:endCxn id="43" idx="1"/>
          </p:cNvCxnSpPr>
          <p:nvPr/>
        </p:nvCxnSpPr>
        <p:spPr>
          <a:xfrm>
            <a:off x="1832375" y="2854741"/>
            <a:ext cx="199388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1470568" y="2483026"/>
            <a:ext cx="1514443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2.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회원정보 확인</a:t>
            </a:r>
          </a:p>
        </p:txBody>
      </p:sp>
      <p:sp>
        <p:nvSpPr>
          <p:cNvPr id="41" name="직사각형 40"/>
          <p:cNvSpPr/>
          <p:nvPr/>
        </p:nvSpPr>
        <p:spPr>
          <a:xfrm>
            <a:off x="1462505" y="2790942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42" name="직선 화살표 연결선 41"/>
          <p:cNvCxnSpPr/>
          <p:nvPr/>
        </p:nvCxnSpPr>
        <p:spPr>
          <a:xfrm flipH="1">
            <a:off x="1806471" y="2934686"/>
            <a:ext cx="2019786" cy="395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/>
          <p:cNvSpPr/>
          <p:nvPr/>
        </p:nvSpPr>
        <p:spPr>
          <a:xfrm>
            <a:off x="3826257" y="2799770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508586" y="2643038"/>
            <a:ext cx="756938" cy="26161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3.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로그인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171788" y="2934686"/>
            <a:ext cx="1412566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4.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회원정보확인승인</a:t>
            </a:r>
          </a:p>
        </p:txBody>
      </p:sp>
      <p:cxnSp>
        <p:nvCxnSpPr>
          <p:cNvPr id="49" name="직선 화살표 연결선 48"/>
          <p:cNvCxnSpPr>
            <a:endCxn id="55" idx="1"/>
          </p:cNvCxnSpPr>
          <p:nvPr/>
        </p:nvCxnSpPr>
        <p:spPr>
          <a:xfrm>
            <a:off x="1846921" y="3409538"/>
            <a:ext cx="314042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>
          <a:xfrm>
            <a:off x="1462505" y="3345741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54" name="직선 화살표 연결선 53"/>
          <p:cNvCxnSpPr/>
          <p:nvPr/>
        </p:nvCxnSpPr>
        <p:spPr>
          <a:xfrm flipH="1">
            <a:off x="1821023" y="3471337"/>
            <a:ext cx="3166323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2003196" y="3183430"/>
            <a:ext cx="2991525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5. </a:t>
            </a:r>
            <a:r>
              <a:rPr lang="ko-KR" altLang="en-US" sz="1050" dirty="0" smtClean="0">
                <a:latin typeface="+mn-ea"/>
                <a:cs typeface="함초롬바탕" panose="02030504000101010101" pitchFamily="18" charset="-127"/>
              </a:rPr>
              <a:t>그룹 생성</a:t>
            </a:r>
            <a:r>
              <a:rPr lang="en-US" altLang="ko-KR" sz="1050" dirty="0" smtClean="0">
                <a:latin typeface="+mn-ea"/>
                <a:cs typeface="함초롬바탕" panose="02030504000101010101" pitchFamily="18" charset="-127"/>
              </a:rPr>
              <a:t>,  </a:t>
            </a:r>
            <a:r>
              <a:rPr lang="ko-KR" altLang="en-US" sz="1050" dirty="0" smtClean="0">
                <a:latin typeface="+mn-ea"/>
                <a:cs typeface="함초롬바탕" panose="02030504000101010101" pitchFamily="18" charset="-127"/>
              </a:rPr>
              <a:t>멤버 추가</a:t>
            </a:r>
            <a:r>
              <a:rPr lang="en-US" altLang="ko-KR" sz="1050" dirty="0" smtClean="0">
                <a:latin typeface="+mn-ea"/>
                <a:cs typeface="함초롬바탕" panose="02030504000101010101" pitchFamily="18" charset="-127"/>
              </a:rPr>
              <a:t>, </a:t>
            </a:r>
            <a:r>
              <a:rPr lang="ko-KR" altLang="en-US" sz="1050" dirty="0" smtClean="0">
                <a:latin typeface="+mn-ea"/>
                <a:cs typeface="함초롬바탕" panose="02030504000101010101" pitchFamily="18" charset="-127"/>
              </a:rPr>
              <a:t>정보 </a:t>
            </a:r>
            <a:r>
              <a:rPr lang="ko-KR" altLang="en-US" sz="1050" dirty="0" smtClean="0">
                <a:latin typeface="+mn-ea"/>
                <a:cs typeface="함초롬바탕" panose="02030504000101010101" pitchFamily="18" charset="-127"/>
              </a:rPr>
              <a:t>수정</a:t>
            </a:r>
            <a:r>
              <a:rPr lang="en-US" altLang="ko-KR" sz="1050" dirty="0" smtClean="0">
                <a:latin typeface="+mn-ea"/>
                <a:cs typeface="함초롬바탕" panose="02030504000101010101" pitchFamily="18" charset="-127"/>
              </a:rPr>
              <a:t>, </a:t>
            </a:r>
            <a:r>
              <a:rPr lang="ko-KR" altLang="en-US" sz="1050" dirty="0" smtClean="0">
                <a:latin typeface="+mn-ea"/>
                <a:cs typeface="함초롬바탕" panose="02030504000101010101" pitchFamily="18" charset="-127"/>
              </a:rPr>
              <a:t>그룹 삭제</a:t>
            </a:r>
            <a:endParaRPr lang="ko-KR" altLang="en-US" sz="1050" dirty="0"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124679" y="3467179"/>
            <a:ext cx="2768707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6. </a:t>
            </a:r>
            <a:r>
              <a:rPr lang="ko-KR" altLang="en-US" sz="1050" dirty="0" smtClean="0">
                <a:latin typeface="+mn-ea"/>
                <a:cs typeface="함초롬바탕" panose="02030504000101010101" pitchFamily="18" charset="-127"/>
              </a:rPr>
              <a:t>그룹 정보 확인</a:t>
            </a:r>
            <a:r>
              <a:rPr lang="en-US" altLang="ko-KR" sz="1050" dirty="0" smtClean="0">
                <a:latin typeface="+mn-ea"/>
                <a:cs typeface="함초롬바탕" panose="02030504000101010101" pitchFamily="18" charset="-127"/>
              </a:rPr>
              <a:t>, </a:t>
            </a:r>
            <a:r>
              <a:rPr lang="ko-KR" altLang="en-US" sz="1050" dirty="0" smtClean="0">
                <a:latin typeface="+mn-ea"/>
                <a:cs typeface="함초롬바탕" panose="02030504000101010101" pitchFamily="18" charset="-127"/>
              </a:rPr>
              <a:t>멤버 추가 시 승인 확인 </a:t>
            </a:r>
            <a:endParaRPr lang="ko-KR" altLang="en-US" sz="1050" dirty="0"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58" name="직선 화살표 연결선 57"/>
          <p:cNvCxnSpPr/>
          <p:nvPr/>
        </p:nvCxnSpPr>
        <p:spPr>
          <a:xfrm>
            <a:off x="5354207" y="3789040"/>
            <a:ext cx="79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/>
          <p:cNvCxnSpPr/>
          <p:nvPr/>
        </p:nvCxnSpPr>
        <p:spPr>
          <a:xfrm>
            <a:off x="6574326" y="4149090"/>
            <a:ext cx="76858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/>
          <p:nvPr/>
        </p:nvCxnSpPr>
        <p:spPr>
          <a:xfrm flipH="1">
            <a:off x="6572266" y="4237333"/>
            <a:ext cx="742684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6477483" y="3768013"/>
            <a:ext cx="913079" cy="415498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8. </a:t>
            </a:r>
            <a:r>
              <a:rPr lang="ko-KR" altLang="en-US" sz="1050" dirty="0" smtClean="0">
                <a:latin typeface="+mn-ea"/>
                <a:cs typeface="함초롬바탕" panose="02030504000101010101" pitchFamily="18" charset="-127"/>
              </a:rPr>
              <a:t>정산 기능</a:t>
            </a:r>
            <a:endParaRPr lang="ko-KR" altLang="en-US" sz="1050" dirty="0"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356844" y="4261517"/>
            <a:ext cx="1213794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9. </a:t>
            </a:r>
            <a:r>
              <a:rPr lang="ko-KR" altLang="en-US" sz="1050" dirty="0" smtClean="0">
                <a:latin typeface="+mn-ea"/>
                <a:cs typeface="함초롬바탕" panose="02030504000101010101" pitchFamily="18" charset="-127"/>
              </a:rPr>
              <a:t>돈내기</a:t>
            </a:r>
            <a:r>
              <a:rPr lang="en-US" altLang="ko-KR" sz="1050" dirty="0" smtClean="0">
                <a:latin typeface="+mn-ea"/>
                <a:cs typeface="함초롬바탕" panose="02030504000101010101" pitchFamily="18" charset="-127"/>
              </a:rPr>
              <a:t>/</a:t>
            </a:r>
            <a:r>
              <a:rPr lang="ko-KR" altLang="en-US" sz="1050" dirty="0" err="1" smtClean="0">
                <a:latin typeface="+mn-ea"/>
                <a:cs typeface="함초롬바탕" panose="02030504000101010101" pitchFamily="18" charset="-127"/>
              </a:rPr>
              <a:t>돈받기</a:t>
            </a:r>
            <a:endParaRPr lang="ko-KR" altLang="en-US" sz="1050" dirty="0"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67" name="직선 화살표 연결선 66"/>
          <p:cNvCxnSpPr/>
          <p:nvPr/>
        </p:nvCxnSpPr>
        <p:spPr>
          <a:xfrm>
            <a:off x="1842154" y="4859402"/>
            <a:ext cx="6696644" cy="926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직사각형 67"/>
          <p:cNvSpPr/>
          <p:nvPr/>
        </p:nvSpPr>
        <p:spPr>
          <a:xfrm>
            <a:off x="1458111" y="4812086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69" name="직선 화살표 연결선 68"/>
          <p:cNvCxnSpPr/>
          <p:nvPr/>
        </p:nvCxnSpPr>
        <p:spPr>
          <a:xfrm flipH="1">
            <a:off x="1862989" y="4947926"/>
            <a:ext cx="6665042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직사각형 69"/>
          <p:cNvSpPr/>
          <p:nvPr/>
        </p:nvSpPr>
        <p:spPr>
          <a:xfrm>
            <a:off x="8558205" y="4812086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206511" y="4562296"/>
            <a:ext cx="425116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10. </a:t>
            </a:r>
            <a:endParaRPr lang="ko-KR" altLang="en-US" sz="1050" dirty="0"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4215995" y="4939086"/>
            <a:ext cx="2609919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11. </a:t>
            </a:r>
            <a:endParaRPr lang="ko-KR" altLang="en-US" sz="1050" dirty="0"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5279230" y="3514441"/>
            <a:ext cx="933269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7. </a:t>
            </a:r>
            <a:r>
              <a:rPr lang="ko-KR" altLang="en-US" sz="1050" dirty="0" smtClean="0">
                <a:latin typeface="+mn-ea"/>
                <a:cs typeface="함초롬바탕" panose="02030504000101010101" pitchFamily="18" charset="-127"/>
              </a:rPr>
              <a:t>지출 추가</a:t>
            </a:r>
            <a:endParaRPr lang="ko-KR" altLang="en-US" sz="1050" dirty="0"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74" name="직선 화살표 연결선 73"/>
          <p:cNvCxnSpPr>
            <a:endCxn id="77" idx="1"/>
          </p:cNvCxnSpPr>
          <p:nvPr/>
        </p:nvCxnSpPr>
        <p:spPr>
          <a:xfrm>
            <a:off x="1842697" y="5506584"/>
            <a:ext cx="788676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/>
          <p:cNvSpPr/>
          <p:nvPr/>
        </p:nvSpPr>
        <p:spPr>
          <a:xfrm>
            <a:off x="1458281" y="5442785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76" name="직선 화살표 연결선 75"/>
          <p:cNvCxnSpPr/>
          <p:nvPr/>
        </p:nvCxnSpPr>
        <p:spPr>
          <a:xfrm flipH="1">
            <a:off x="1816799" y="5581692"/>
            <a:ext cx="7912663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직사각형 76"/>
          <p:cNvSpPr/>
          <p:nvPr/>
        </p:nvSpPr>
        <p:spPr>
          <a:xfrm>
            <a:off x="9729462" y="5445114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4928089" y="5245099"/>
            <a:ext cx="425116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12. </a:t>
            </a:r>
            <a:endParaRPr lang="ko-KR" altLang="en-US" sz="1050" dirty="0"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4895511" y="5622150"/>
            <a:ext cx="425116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13. </a:t>
            </a:r>
            <a:endParaRPr lang="ko-KR" altLang="en-US" sz="1050" dirty="0"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80" name="직선 화살표 연결선 79"/>
          <p:cNvCxnSpPr>
            <a:cxnSpLocks/>
          </p:cNvCxnSpPr>
          <p:nvPr/>
        </p:nvCxnSpPr>
        <p:spPr>
          <a:xfrm>
            <a:off x="4206511" y="6186056"/>
            <a:ext cx="667893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직사각형 80"/>
          <p:cNvSpPr/>
          <p:nvPr/>
        </p:nvSpPr>
        <p:spPr>
          <a:xfrm>
            <a:off x="3816389" y="6134537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82" name="직선 화살표 연결선 81"/>
          <p:cNvCxnSpPr>
            <a:cxnSpLocks/>
          </p:cNvCxnSpPr>
          <p:nvPr/>
        </p:nvCxnSpPr>
        <p:spPr>
          <a:xfrm flipH="1">
            <a:off x="4206511" y="6261313"/>
            <a:ext cx="6677654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직사각형 82"/>
          <p:cNvSpPr/>
          <p:nvPr/>
        </p:nvSpPr>
        <p:spPr>
          <a:xfrm>
            <a:off x="10884165" y="6126925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6481013" y="5932140"/>
            <a:ext cx="2071401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14.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그룹 게시판 글 작성 </a:t>
            </a:r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/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삭제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6304456" y="6294104"/>
            <a:ext cx="4976120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15.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그룹 게시판 글 작성 </a:t>
            </a:r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/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삭제 확인</a:t>
            </a:r>
          </a:p>
        </p:txBody>
      </p:sp>
      <p:cxnSp>
        <p:nvCxnSpPr>
          <p:cNvPr id="86" name="구부러진 연결선 85"/>
          <p:cNvCxnSpPr>
            <a:stCxn id="37" idx="0"/>
            <a:endCxn id="88" idx="3"/>
          </p:cNvCxnSpPr>
          <p:nvPr/>
        </p:nvCxnSpPr>
        <p:spPr>
          <a:xfrm rot="16200000" flipH="1">
            <a:off x="2942894" y="2171310"/>
            <a:ext cx="144017" cy="375168"/>
          </a:xfrm>
          <a:prstGeom prst="curvedConnector4">
            <a:avLst>
              <a:gd name="adj1" fmla="val -158968"/>
              <a:gd name="adj2" fmla="val 160933"/>
            </a:avLst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>
            <a:off x="2939340" y="1967439"/>
            <a:ext cx="1133644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1.1 id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중복 체크</a:t>
            </a:r>
          </a:p>
        </p:txBody>
      </p:sp>
      <p:sp>
        <p:nvSpPr>
          <p:cNvPr id="88" name="직사각형 87"/>
          <p:cNvSpPr/>
          <p:nvPr/>
        </p:nvSpPr>
        <p:spPr>
          <a:xfrm>
            <a:off x="3010466" y="2286545"/>
            <a:ext cx="192021" cy="288716"/>
          </a:xfrm>
          <a:prstGeom prst="rect">
            <a:avLst/>
          </a:prstGeom>
          <a:solidFill>
            <a:schemeClr val="bg1"/>
          </a:solidFill>
          <a:ln>
            <a:solidFill>
              <a:srgbClr val="9FB7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33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876604" y="298053"/>
            <a:ext cx="96838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2.3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순차 다이어그램 </a:t>
            </a:r>
            <a:r>
              <a:rPr lang="en-US" altLang="ko-KR" sz="20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(User mode sequence diagram)</a:t>
            </a:r>
          </a:p>
        </p:txBody>
      </p:sp>
      <p:pic>
        <p:nvPicPr>
          <p:cNvPr id="102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064552" y="298053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0" name="TextBox 89"/>
          <p:cNvSpPr txBox="1"/>
          <p:nvPr/>
        </p:nvSpPr>
        <p:spPr>
          <a:xfrm>
            <a:off x="5267945" y="3866615"/>
            <a:ext cx="933269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+mn-ea"/>
                <a:cs typeface="함초롬바탕" panose="02030504000101010101" pitchFamily="18" charset="-127"/>
              </a:rPr>
              <a:t>8. </a:t>
            </a:r>
            <a:r>
              <a:rPr lang="ko-KR" altLang="en-US" sz="1050" dirty="0" smtClean="0">
                <a:latin typeface="+mn-ea"/>
                <a:cs typeface="함초롬바탕" panose="02030504000101010101" pitchFamily="18" charset="-127"/>
              </a:rPr>
              <a:t>지출 확인</a:t>
            </a:r>
            <a:endParaRPr lang="ko-KR" altLang="en-US" sz="1050" dirty="0"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4987346" y="3345741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4987345" y="3681028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6136880" y="3688842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62" name="직사각형 61"/>
          <p:cNvSpPr/>
          <p:nvPr/>
        </p:nvSpPr>
        <p:spPr>
          <a:xfrm>
            <a:off x="6181630" y="4085211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64" name="직사각형 63"/>
          <p:cNvSpPr/>
          <p:nvPr/>
        </p:nvSpPr>
        <p:spPr>
          <a:xfrm>
            <a:off x="7331080" y="4088484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91" name="직사각형 12">
            <a:extLst>
              <a:ext uri="{FF2B5EF4-FFF2-40B4-BE49-F238E27FC236}">
                <a16:creationId xmlns:a16="http://schemas.microsoft.com/office/drawing/2014/main" id="{6C1F0C35-7EC9-2A46-B8F3-5634A6BDCE4E}"/>
              </a:ext>
            </a:extLst>
          </p:cNvPr>
          <p:cNvSpPr/>
          <p:nvPr/>
        </p:nvSpPr>
        <p:spPr>
          <a:xfrm>
            <a:off x="-8111" y="0"/>
            <a:ext cx="407369" cy="1340768"/>
          </a:xfrm>
          <a:prstGeom prst="rect">
            <a:avLst/>
          </a:prstGeom>
          <a:solidFill>
            <a:srgbClr val="3C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65331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화살표 연결선 17"/>
          <p:cNvCxnSpPr/>
          <p:nvPr/>
        </p:nvCxnSpPr>
        <p:spPr>
          <a:xfrm flipH="1">
            <a:off x="1747516" y="2197613"/>
            <a:ext cx="131656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1068315" y="1127215"/>
            <a:ext cx="1044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관리자</a:t>
            </a:r>
            <a:endParaRPr lang="en-US" altLang="ko-KR" sz="12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421491" y="1127019"/>
            <a:ext cx="1044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검색하기</a:t>
            </a:r>
            <a:endParaRPr lang="en-US" altLang="ko-KR" sz="1200" b="1" dirty="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2744903" y="1127214"/>
            <a:ext cx="1044000" cy="50628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관리자 </a:t>
            </a:r>
            <a:endParaRPr lang="en-US" altLang="ko-KR" sz="1200" b="1" dirty="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로그인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6048822" y="1125964"/>
            <a:ext cx="1044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그룹별</a:t>
            </a:r>
            <a:endParaRPr lang="en-US" altLang="ko-KR" sz="1200" b="1" dirty="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검색하기 </a:t>
            </a:r>
            <a:endParaRPr lang="en-US" altLang="ko-KR" sz="1200" b="1" dirty="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9311530" y="1117656"/>
            <a:ext cx="1044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정산하기별</a:t>
            </a:r>
            <a:endParaRPr lang="en-US" altLang="ko-KR" sz="1200" b="1" dirty="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검색하기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10942884" y="1103925"/>
            <a:ext cx="1044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공지사항</a:t>
            </a:r>
            <a:endParaRPr lang="ko-KR" altLang="en-US" sz="1200" b="1" dirty="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7680176" y="1127443"/>
            <a:ext cx="1044000" cy="504056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b="1" dirty="0" err="1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회원별</a:t>
            </a:r>
            <a:r>
              <a:rPr lang="ko-KR" altLang="en-US" sz="1200" b="1" dirty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 검색하기</a:t>
            </a:r>
          </a:p>
        </p:txBody>
      </p:sp>
      <p:cxnSp>
        <p:nvCxnSpPr>
          <p:cNvPr id="27" name="직선 연결선 26"/>
          <p:cNvCxnSpPr/>
          <p:nvPr/>
        </p:nvCxnSpPr>
        <p:spPr>
          <a:xfrm>
            <a:off x="3252630" y="1659897"/>
            <a:ext cx="0" cy="4932000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4928881" y="1607981"/>
            <a:ext cx="0" cy="4932000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>
            <a:off x="1563569" y="1609156"/>
            <a:ext cx="0" cy="4932000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/>
          <p:cNvCxnSpPr/>
          <p:nvPr/>
        </p:nvCxnSpPr>
        <p:spPr>
          <a:xfrm>
            <a:off x="9839477" y="1632665"/>
            <a:ext cx="0" cy="4932000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/>
          <p:nvPr/>
        </p:nvCxnSpPr>
        <p:spPr>
          <a:xfrm>
            <a:off x="6586214" y="1630020"/>
            <a:ext cx="0" cy="4932000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8222062" y="1632665"/>
            <a:ext cx="0" cy="4932000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/>
          <p:cNvSpPr/>
          <p:nvPr/>
        </p:nvSpPr>
        <p:spPr>
          <a:xfrm>
            <a:off x="1365392" y="2055779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36" name="직선 화살표 연결선 35"/>
          <p:cNvCxnSpPr/>
          <p:nvPr/>
        </p:nvCxnSpPr>
        <p:spPr>
          <a:xfrm>
            <a:off x="1742607" y="2127768"/>
            <a:ext cx="1321469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1846132" y="1841439"/>
            <a:ext cx="1198200" cy="253916"/>
          </a:xfrm>
          <a:prstGeom prst="rect">
            <a:avLst/>
          </a:prstGeom>
          <a:solidFill>
            <a:schemeClr val="bg1"/>
          </a:solidFill>
          <a:effectLst>
            <a:softEdge rad="1270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1.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관리자 로그인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797678" y="2207093"/>
            <a:ext cx="1167631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2.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관리자 확인</a:t>
            </a:r>
          </a:p>
        </p:txBody>
      </p:sp>
      <p:cxnSp>
        <p:nvCxnSpPr>
          <p:cNvPr id="49" name="직선 화살표 연결선 48"/>
          <p:cNvCxnSpPr/>
          <p:nvPr/>
        </p:nvCxnSpPr>
        <p:spPr>
          <a:xfrm>
            <a:off x="5131903" y="3181635"/>
            <a:ext cx="1167867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>
          <a:xfrm>
            <a:off x="4737179" y="3113760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54" name="직선 화살표 연결선 53"/>
          <p:cNvCxnSpPr/>
          <p:nvPr/>
        </p:nvCxnSpPr>
        <p:spPr>
          <a:xfrm flipH="1">
            <a:off x="5131903" y="3250350"/>
            <a:ext cx="116786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/>
          <p:cNvSpPr/>
          <p:nvPr/>
        </p:nvSpPr>
        <p:spPr>
          <a:xfrm>
            <a:off x="6339722" y="3113760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853202" y="2892606"/>
            <a:ext cx="1963999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4.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그룹 검색</a:t>
            </a:r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/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상세보기 </a:t>
            </a:r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/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삭제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4871864" y="3343606"/>
            <a:ext cx="2235320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5.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그룹 검색 조건 </a:t>
            </a:r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/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요청 확인</a:t>
            </a:r>
          </a:p>
        </p:txBody>
      </p:sp>
      <p:cxnSp>
        <p:nvCxnSpPr>
          <p:cNvPr id="67" name="직선 화살표 연결선 66"/>
          <p:cNvCxnSpPr/>
          <p:nvPr/>
        </p:nvCxnSpPr>
        <p:spPr>
          <a:xfrm>
            <a:off x="5146326" y="4395280"/>
            <a:ext cx="287913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직사각형 67"/>
          <p:cNvSpPr/>
          <p:nvPr/>
        </p:nvSpPr>
        <p:spPr>
          <a:xfrm>
            <a:off x="4754607" y="4332724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69" name="직선 화살표 연결선 68"/>
          <p:cNvCxnSpPr/>
          <p:nvPr/>
        </p:nvCxnSpPr>
        <p:spPr>
          <a:xfrm flipH="1" flipV="1">
            <a:off x="5132289" y="4468938"/>
            <a:ext cx="2867552" cy="325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직사각형 69"/>
          <p:cNvSpPr/>
          <p:nvPr/>
        </p:nvSpPr>
        <p:spPr>
          <a:xfrm>
            <a:off x="8033398" y="4332724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572161" y="3646881"/>
            <a:ext cx="1963999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6.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회원 검색 </a:t>
            </a:r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/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상세보기 </a:t>
            </a:r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/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삭제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5582414" y="4549575"/>
            <a:ext cx="2106359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7.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회원 검색 조건 </a:t>
            </a:r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/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요청 확인</a:t>
            </a:r>
          </a:p>
        </p:txBody>
      </p:sp>
      <p:cxnSp>
        <p:nvCxnSpPr>
          <p:cNvPr id="74" name="직선 화살표 연결선 73"/>
          <p:cNvCxnSpPr>
            <a:cxnSpLocks/>
          </p:cNvCxnSpPr>
          <p:nvPr/>
        </p:nvCxnSpPr>
        <p:spPr>
          <a:xfrm flipV="1">
            <a:off x="5128374" y="5439815"/>
            <a:ext cx="4504582" cy="2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/>
          <p:cNvSpPr/>
          <p:nvPr/>
        </p:nvSpPr>
        <p:spPr>
          <a:xfrm>
            <a:off x="4750010" y="5383891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76" name="직선 화살표 연결선 75"/>
          <p:cNvCxnSpPr>
            <a:cxnSpLocks/>
          </p:cNvCxnSpPr>
          <p:nvPr/>
        </p:nvCxnSpPr>
        <p:spPr>
          <a:xfrm flipH="1">
            <a:off x="5131903" y="5518286"/>
            <a:ext cx="4535452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직사각형 76"/>
          <p:cNvSpPr/>
          <p:nvPr/>
        </p:nvSpPr>
        <p:spPr>
          <a:xfrm>
            <a:off x="9667355" y="5362284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6248580" y="5185899"/>
            <a:ext cx="2249334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8.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정산하기 검색</a:t>
            </a:r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/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 상세보기 </a:t>
            </a:r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/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삭제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6261389" y="5524795"/>
            <a:ext cx="2350560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9.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정산하기 검색 조건 </a:t>
            </a:r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/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요청 확인</a:t>
            </a:r>
          </a:p>
        </p:txBody>
      </p:sp>
      <p:cxnSp>
        <p:nvCxnSpPr>
          <p:cNvPr id="90" name="직선 연결선 89"/>
          <p:cNvCxnSpPr/>
          <p:nvPr/>
        </p:nvCxnSpPr>
        <p:spPr>
          <a:xfrm>
            <a:off x="11477408" y="1600426"/>
            <a:ext cx="0" cy="4932000"/>
          </a:xfrm>
          <a:prstGeom prst="line">
            <a:avLst/>
          </a:prstGeom>
          <a:ln w="12700">
            <a:solidFill>
              <a:srgbClr val="756B5F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화살표 연결선 93"/>
          <p:cNvCxnSpPr/>
          <p:nvPr/>
        </p:nvCxnSpPr>
        <p:spPr>
          <a:xfrm flipV="1">
            <a:off x="1738934" y="6467294"/>
            <a:ext cx="957706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직사각형 94"/>
          <p:cNvSpPr/>
          <p:nvPr/>
        </p:nvSpPr>
        <p:spPr>
          <a:xfrm>
            <a:off x="1353013" y="6416630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96" name="직선 화살표 연결선 95"/>
          <p:cNvCxnSpPr/>
          <p:nvPr/>
        </p:nvCxnSpPr>
        <p:spPr>
          <a:xfrm flipH="1" flipV="1">
            <a:off x="1738934" y="6565250"/>
            <a:ext cx="9577064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직사각형 96"/>
          <p:cNvSpPr/>
          <p:nvPr/>
        </p:nvSpPr>
        <p:spPr>
          <a:xfrm>
            <a:off x="11326965" y="6409010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4849834" y="6192574"/>
            <a:ext cx="3092513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+mn-ea"/>
                <a:cs typeface="함초롬바탕" panose="02030504000101010101" pitchFamily="18" charset="-127"/>
              </a:rPr>
              <a:t>10. </a:t>
            </a:r>
            <a:r>
              <a:rPr lang="ko-KR" altLang="en-US" sz="1050" dirty="0" smtClean="0">
                <a:latin typeface="+mn-ea"/>
                <a:cs typeface="함초롬바탕" panose="02030504000101010101" pitchFamily="18" charset="-127"/>
              </a:rPr>
              <a:t>공지사항 게시판에 글쓰기</a:t>
            </a:r>
            <a:r>
              <a:rPr lang="en-US" altLang="ko-KR" sz="1050" dirty="0" smtClean="0">
                <a:latin typeface="+mn-ea"/>
                <a:cs typeface="함초롬바탕" panose="02030504000101010101" pitchFamily="18" charset="-127"/>
              </a:rPr>
              <a:t>,  </a:t>
            </a:r>
            <a:r>
              <a:rPr lang="ko-KR" altLang="en-US" sz="1050" dirty="0" smtClean="0">
                <a:latin typeface="+mn-ea"/>
                <a:cs typeface="함초롬바탕" panose="02030504000101010101" pitchFamily="18" charset="-127"/>
              </a:rPr>
              <a:t>글 수정</a:t>
            </a:r>
            <a:r>
              <a:rPr lang="en-US" altLang="ko-KR" sz="1050" dirty="0" smtClean="0">
                <a:latin typeface="+mn-ea"/>
                <a:cs typeface="함초롬바탕" panose="02030504000101010101" pitchFamily="18" charset="-127"/>
              </a:rPr>
              <a:t>, </a:t>
            </a:r>
            <a:r>
              <a:rPr lang="ko-KR" altLang="en-US" sz="1050" dirty="0" smtClean="0">
                <a:latin typeface="+mn-ea"/>
                <a:cs typeface="함초롬바탕" panose="02030504000101010101" pitchFamily="18" charset="-127"/>
              </a:rPr>
              <a:t>글 삭제</a:t>
            </a:r>
            <a:endParaRPr lang="ko-KR" altLang="en-US" sz="1050" dirty="0"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5929910" y="6588110"/>
            <a:ext cx="1246210" cy="253916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r>
              <a:rPr lang="en-US" altLang="ko-KR" sz="1050" dirty="0" smtClean="0">
                <a:latin typeface="+mn-ea"/>
                <a:cs typeface="함초롬바탕" panose="02030504000101010101" pitchFamily="18" charset="-127"/>
              </a:rPr>
              <a:t>11. HIT UP </a:t>
            </a:r>
            <a:r>
              <a:rPr lang="ko-KR" altLang="en-US" sz="1050" dirty="0" smtClean="0">
                <a:latin typeface="+mn-ea"/>
                <a:cs typeface="함초롬바탕" panose="02030504000101010101" pitchFamily="18" charset="-127"/>
              </a:rPr>
              <a:t>확인</a:t>
            </a:r>
            <a:endParaRPr lang="ko-KR" altLang="en-US" sz="1050" dirty="0"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91" name="직사각형 90"/>
          <p:cNvSpPr/>
          <p:nvPr/>
        </p:nvSpPr>
        <p:spPr>
          <a:xfrm>
            <a:off x="3064076" y="2049856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876604" y="298053"/>
            <a:ext cx="96838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latin typeface="+mn-ea"/>
                <a:cs typeface="함초롬바탕" panose="02030504000101010101" pitchFamily="18" charset="-127"/>
              </a:rPr>
              <a:t>2.3 </a:t>
            </a:r>
            <a:r>
              <a:rPr lang="ko-KR" altLang="en-US" sz="4400" b="1" dirty="0">
                <a:latin typeface="+mn-ea"/>
                <a:cs typeface="함초롬바탕" panose="02030504000101010101" pitchFamily="18" charset="-127"/>
              </a:rPr>
              <a:t>순차 다이어그램 </a:t>
            </a:r>
            <a:r>
              <a:rPr lang="en-US" altLang="ko-KR" sz="2000" b="1" dirty="0">
                <a:latin typeface="+mn-ea"/>
                <a:cs typeface="함초롬바탕" panose="02030504000101010101" pitchFamily="18" charset="-127"/>
              </a:rPr>
              <a:t>(Admin mode sequence diagram)</a:t>
            </a:r>
          </a:p>
        </p:txBody>
      </p:sp>
      <p:pic>
        <p:nvPicPr>
          <p:cNvPr id="60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064552" y="298053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B72C2B59-EF4C-6C6F-ADC9-86A29FA01E5F}"/>
              </a:ext>
            </a:extLst>
          </p:cNvPr>
          <p:cNvCxnSpPr/>
          <p:nvPr/>
        </p:nvCxnSpPr>
        <p:spPr>
          <a:xfrm flipH="1">
            <a:off x="3433940" y="2699743"/>
            <a:ext cx="131656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66A85F66-82A9-2250-55A0-0356FE131453}"/>
              </a:ext>
            </a:extLst>
          </p:cNvPr>
          <p:cNvSpPr/>
          <p:nvPr/>
        </p:nvSpPr>
        <p:spPr>
          <a:xfrm>
            <a:off x="3051816" y="2557909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0C1B4191-BBC7-201B-4A3B-B31864A19D3E}"/>
              </a:ext>
            </a:extLst>
          </p:cNvPr>
          <p:cNvCxnSpPr/>
          <p:nvPr/>
        </p:nvCxnSpPr>
        <p:spPr>
          <a:xfrm>
            <a:off x="3429031" y="2629898"/>
            <a:ext cx="1321469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7060F34B-19F5-17C2-3079-27BE72DCB9AF}"/>
              </a:ext>
            </a:extLst>
          </p:cNvPr>
          <p:cNvSpPr txBox="1"/>
          <p:nvPr/>
        </p:nvSpPr>
        <p:spPr>
          <a:xfrm>
            <a:off x="3457640" y="2382996"/>
            <a:ext cx="1198200" cy="253916"/>
          </a:xfrm>
          <a:prstGeom prst="rect">
            <a:avLst/>
          </a:prstGeom>
          <a:solidFill>
            <a:schemeClr val="bg1"/>
          </a:solidFill>
          <a:effectLst>
            <a:softEdge rad="1270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latin typeface="+mn-ea"/>
                <a:cs typeface="함초롬바탕" panose="02030504000101010101" pitchFamily="18" charset="-127"/>
              </a:rPr>
              <a:t>3. </a:t>
            </a:r>
            <a:r>
              <a:rPr lang="ko-KR" altLang="en-US" sz="1050" dirty="0">
                <a:latin typeface="+mn-ea"/>
                <a:cs typeface="함초롬바탕" panose="02030504000101010101" pitchFamily="18" charset="-127"/>
              </a:rPr>
              <a:t>검색하기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EB86FD4-F992-80C0-682A-98355B4CEA92}"/>
              </a:ext>
            </a:extLst>
          </p:cNvPr>
          <p:cNvSpPr/>
          <p:nvPr/>
        </p:nvSpPr>
        <p:spPr>
          <a:xfrm>
            <a:off x="4750500" y="2551986"/>
            <a:ext cx="384043" cy="216024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73" name="직사각형 12">
            <a:extLst>
              <a:ext uri="{FF2B5EF4-FFF2-40B4-BE49-F238E27FC236}">
                <a16:creationId xmlns:a16="http://schemas.microsoft.com/office/drawing/2014/main" id="{6C1F0C35-7EC9-2A46-B8F3-5634A6BDCE4E}"/>
              </a:ext>
            </a:extLst>
          </p:cNvPr>
          <p:cNvSpPr/>
          <p:nvPr/>
        </p:nvSpPr>
        <p:spPr>
          <a:xfrm>
            <a:off x="-8111" y="0"/>
            <a:ext cx="407369" cy="1340768"/>
          </a:xfrm>
          <a:prstGeom prst="rect">
            <a:avLst/>
          </a:prstGeom>
          <a:solidFill>
            <a:srgbClr val="3C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280359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876604" y="298053"/>
            <a:ext cx="96838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2.4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기능 정의서 및 설계 </a:t>
            </a:r>
            <a:r>
              <a:rPr lang="en-US" altLang="ko-KR" sz="20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(</a:t>
            </a:r>
            <a:r>
              <a:rPr lang="ko-KR" altLang="en-US" sz="20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비회원 </a:t>
            </a:r>
            <a:r>
              <a:rPr lang="en-US" altLang="ko-KR" sz="20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+ </a:t>
            </a:r>
            <a:r>
              <a:rPr lang="ko-KR" altLang="en-US" sz="20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관리자</a:t>
            </a:r>
            <a:r>
              <a:rPr lang="en-US" altLang="ko-KR" sz="2000" b="1" dirty="0" smtClean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)</a:t>
            </a:r>
            <a:endParaRPr lang="en-US" altLang="ko-KR" sz="2000" b="1" dirty="0">
              <a:solidFill>
                <a:srgbClr val="3C4245"/>
              </a:solidFill>
              <a:latin typeface="+mn-ea"/>
              <a:cs typeface="함초롬바탕" panose="02030504000101010101" pitchFamily="18" charset="-127"/>
            </a:endParaRPr>
          </a:p>
        </p:txBody>
      </p:sp>
      <p:pic>
        <p:nvPicPr>
          <p:cNvPr id="9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064552" y="298053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5"/>
          <a:srcRect t="-1" b="1232"/>
          <a:stretch/>
        </p:blipFill>
        <p:spPr>
          <a:xfrm>
            <a:off x="191344" y="2060848"/>
            <a:ext cx="11737304" cy="160332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6"/>
          <a:srcRect l="-41" t="-496" r="-1"/>
          <a:stretch/>
        </p:blipFill>
        <p:spPr>
          <a:xfrm>
            <a:off x="200595" y="3646416"/>
            <a:ext cx="11718132" cy="1638066"/>
          </a:xfrm>
          <a:prstGeom prst="rect">
            <a:avLst/>
          </a:prstGeom>
        </p:spPr>
      </p:pic>
      <p:sp>
        <p:nvSpPr>
          <p:cNvPr id="8" name="직사각형 12">
            <a:extLst>
              <a:ext uri="{FF2B5EF4-FFF2-40B4-BE49-F238E27FC236}">
                <a16:creationId xmlns:a16="http://schemas.microsoft.com/office/drawing/2014/main" id="{6C1F0C35-7EC9-2A46-B8F3-5634A6BDCE4E}"/>
              </a:ext>
            </a:extLst>
          </p:cNvPr>
          <p:cNvSpPr/>
          <p:nvPr/>
        </p:nvSpPr>
        <p:spPr>
          <a:xfrm>
            <a:off x="-8111" y="0"/>
            <a:ext cx="407369" cy="1340768"/>
          </a:xfrm>
          <a:prstGeom prst="rect">
            <a:avLst/>
          </a:prstGeom>
          <a:solidFill>
            <a:srgbClr val="3C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26350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100+ Building Pictures &amp; Images [HQ] | Download Free Photos on Unsplash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" t="18160" r="376" b="52097"/>
          <a:stretch/>
        </p:blipFill>
        <p:spPr bwMode="auto">
          <a:xfrm>
            <a:off x="0" y="0"/>
            <a:ext cx="12192000" cy="244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/>
          <p:cNvSpPr/>
          <p:nvPr/>
        </p:nvSpPr>
        <p:spPr>
          <a:xfrm>
            <a:off x="0" y="-9468"/>
            <a:ext cx="12192000" cy="2457740"/>
          </a:xfrm>
          <a:prstGeom prst="rect">
            <a:avLst/>
          </a:prstGeom>
          <a:solidFill>
            <a:srgbClr val="1A1C24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479376" y="3198327"/>
            <a:ext cx="3400648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80000"/>
              </a:lnSpc>
              <a:spcBef>
                <a:spcPts val="0"/>
              </a:spcBef>
              <a:defRPr/>
            </a:pPr>
            <a:endParaRPr lang="en-US" altLang="ko-KR" sz="2800" b="1" dirty="0"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739700" y="3503081"/>
            <a:ext cx="2880000" cy="2806922"/>
          </a:xfrm>
          <a:prstGeom prst="rect">
            <a:avLst/>
          </a:prstGeom>
        </p:spPr>
        <p:txBody>
          <a:bodyPr wrap="square" lIns="0" rIns="18000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1.1  </a:t>
            </a:r>
            <a:r>
              <a:rPr lang="ko-KR" altLang="en-US" sz="1400" dirty="0">
                <a:latin typeface="+mn-ea"/>
                <a:cs typeface="함초롬바탕" panose="02030504000101010101" pitchFamily="18" charset="-127"/>
              </a:rPr>
              <a:t>주제 및 목적</a:t>
            </a:r>
            <a:endParaRPr lang="en-US" altLang="ko-KR" sz="1400" dirty="0"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	-</a:t>
            </a:r>
            <a:r>
              <a:rPr lang="ko-KR" altLang="en-US" sz="1400" dirty="0">
                <a:latin typeface="+mn-ea"/>
                <a:cs typeface="함초롬바탕" panose="02030504000101010101" pitchFamily="18" charset="-127"/>
              </a:rPr>
              <a:t>참조</a:t>
            </a:r>
            <a:endParaRPr lang="en-US" altLang="ko-KR" sz="1400" dirty="0"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1.2  </a:t>
            </a:r>
            <a:r>
              <a:rPr lang="ko-KR" altLang="en-US" sz="1400" dirty="0">
                <a:latin typeface="+mn-ea"/>
                <a:cs typeface="함초롬바탕" panose="02030504000101010101" pitchFamily="18" charset="-127"/>
              </a:rPr>
              <a:t>개발환경</a:t>
            </a:r>
            <a:endParaRPr lang="en-US" altLang="ko-KR" sz="1400" dirty="0"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3  </a:t>
            </a:r>
            <a:r>
              <a:rPr lang="ko-KR" altLang="en-US" sz="1400" dirty="0">
                <a:latin typeface="+mn-ea"/>
                <a:cs typeface="함초롬바탕" panose="02030504000101010101" pitchFamily="18" charset="-127"/>
              </a:rPr>
              <a:t>작업분할구조도 </a:t>
            </a: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(WBS)</a:t>
            </a: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1.4  </a:t>
            </a:r>
            <a:r>
              <a:rPr lang="ko-KR" altLang="en-US" sz="1400" dirty="0">
                <a:latin typeface="+mn-ea"/>
                <a:cs typeface="함초롬바탕" panose="02030504000101010101" pitchFamily="18" charset="-127"/>
              </a:rPr>
              <a:t>업무분장</a:t>
            </a:r>
            <a:endParaRPr lang="en-US" altLang="ko-KR" sz="1400" dirty="0"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1.4  </a:t>
            </a:r>
            <a:r>
              <a:rPr lang="ko-KR" altLang="en-US" sz="1400" dirty="0" err="1">
                <a:latin typeface="+mn-ea"/>
                <a:cs typeface="함초롬바탕" panose="02030504000101010101" pitchFamily="18" charset="-127"/>
              </a:rPr>
              <a:t>작업일정</a:t>
            </a:r>
            <a:endParaRPr lang="en-US" altLang="ko-KR" sz="1400" dirty="0"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1.6  </a:t>
            </a:r>
            <a:r>
              <a:rPr lang="ko-KR" altLang="en-US" sz="1400" dirty="0">
                <a:latin typeface="+mn-ea"/>
                <a:cs typeface="함초롬바탕" panose="02030504000101010101" pitchFamily="18" charset="-127"/>
              </a:rPr>
              <a:t>요구사항 분석</a:t>
            </a:r>
            <a:endParaRPr lang="en-US" altLang="ko-KR" sz="1400" dirty="0"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4656000" y="3500273"/>
            <a:ext cx="2880000" cy="2419124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2.1  </a:t>
            </a:r>
            <a:r>
              <a:rPr lang="en-US" altLang="ko-KR" sz="1400" dirty="0" err="1">
                <a:latin typeface="+mn-ea"/>
                <a:cs typeface="Segoe UI Light" panose="020B0502040204020203" pitchFamily="34" charset="0"/>
              </a:rPr>
              <a:t>Usecase</a:t>
            </a:r>
            <a:r>
              <a:rPr lang="en-US" altLang="ko-KR" sz="1400" dirty="0">
                <a:latin typeface="+mn-ea"/>
                <a:cs typeface="Segoe UI Light" panose="020B0502040204020203" pitchFamily="34" charset="0"/>
              </a:rPr>
              <a:t> Diagram</a:t>
            </a: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2.2  </a:t>
            </a:r>
            <a:r>
              <a:rPr lang="en-US" altLang="ko-KR" sz="1400" dirty="0">
                <a:latin typeface="+mn-ea"/>
                <a:cs typeface="Segoe UI Light" panose="020B0502040204020203" pitchFamily="34" charset="0"/>
              </a:rPr>
              <a:t>Sequence Diagram</a:t>
            </a: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2.3  DFD</a:t>
            </a:r>
            <a:endParaRPr lang="en-US" altLang="ko-KR" sz="1400" dirty="0">
              <a:latin typeface="+mn-ea"/>
              <a:cs typeface="Segoe UI Light" panose="020B0502040204020203" pitchFamily="34" charset="0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2.4  </a:t>
            </a:r>
            <a:r>
              <a:rPr lang="ko-KR" altLang="en-US" sz="1400" dirty="0" err="1">
                <a:latin typeface="+mn-ea"/>
                <a:cs typeface="함초롬바탕" panose="02030504000101010101" pitchFamily="18" charset="-127"/>
              </a:rPr>
              <a:t>기능정의서</a:t>
            </a:r>
            <a:endParaRPr lang="en-US" altLang="ko-KR" sz="1400" dirty="0"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2.5  DB </a:t>
            </a:r>
            <a:r>
              <a:rPr lang="ko-KR" altLang="en-US" sz="1400" dirty="0">
                <a:latin typeface="+mn-ea"/>
                <a:cs typeface="함초롬바탕" panose="02030504000101010101" pitchFamily="18" charset="-127"/>
              </a:rPr>
              <a:t>설계</a:t>
            </a:r>
            <a:endParaRPr lang="en-US" altLang="ko-KR" sz="1400" dirty="0"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2.6  </a:t>
            </a:r>
            <a:r>
              <a:rPr lang="ko-KR" altLang="en-US" sz="1400" dirty="0">
                <a:latin typeface="+mn-ea"/>
                <a:cs typeface="함초롬바탕" panose="02030504000101010101" pitchFamily="18" charset="-127"/>
              </a:rPr>
              <a:t>스토리보드 및 </a:t>
            </a: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UI</a:t>
            </a:r>
          </a:p>
        </p:txBody>
      </p:sp>
      <p:sp>
        <p:nvSpPr>
          <p:cNvPr id="52" name="직사각형 51"/>
          <p:cNvSpPr/>
          <p:nvPr/>
        </p:nvSpPr>
        <p:spPr>
          <a:xfrm>
            <a:off x="8663446" y="3503081"/>
            <a:ext cx="2880000" cy="1255728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3.1  </a:t>
            </a:r>
            <a:r>
              <a:rPr lang="ko-KR" altLang="en-US" sz="1400" dirty="0" err="1">
                <a:latin typeface="+mn-ea"/>
                <a:cs typeface="함초롬바탕" panose="02030504000101010101" pitchFamily="18" charset="-127"/>
              </a:rPr>
              <a:t>핵심코드</a:t>
            </a:r>
            <a:r>
              <a:rPr lang="ko-KR" altLang="en-US" sz="1400" dirty="0">
                <a:latin typeface="+mn-ea"/>
                <a:cs typeface="함초롬바탕" panose="02030504000101010101" pitchFamily="18" charset="-127"/>
              </a:rPr>
              <a:t> 및 시연</a:t>
            </a:r>
            <a:endParaRPr lang="en-US" altLang="ko-KR" sz="1400" dirty="0"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3.4  </a:t>
            </a:r>
            <a:r>
              <a:rPr lang="ko-KR" altLang="en-US" sz="1400" dirty="0">
                <a:latin typeface="+mn-ea"/>
                <a:cs typeface="함초롬바탕" panose="02030504000101010101" pitchFamily="18" charset="-127"/>
              </a:rPr>
              <a:t>차후 개발 내용</a:t>
            </a:r>
            <a:endParaRPr lang="en-US" altLang="ko-KR" sz="1400" dirty="0"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3.2  </a:t>
            </a:r>
            <a:r>
              <a:rPr lang="ko-KR" altLang="en-US" sz="1400" dirty="0">
                <a:latin typeface="+mn-ea"/>
                <a:cs typeface="함초롬바탕" panose="02030504000101010101" pitchFamily="18" charset="-127"/>
              </a:rPr>
              <a:t>후기</a:t>
            </a:r>
            <a:endParaRPr lang="en-US" altLang="ko-KR" sz="1400" dirty="0"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1748732" y="300439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>
                <a:latin typeface="+mn-ea"/>
                <a:cs typeface="함초롬바탕" panose="02030504000101010101" pitchFamily="18" charset="-127"/>
              </a:rPr>
              <a:t>분석</a:t>
            </a:r>
            <a:endParaRPr lang="en-US" altLang="ko-KR" sz="2400" b="1" dirty="0"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568634" y="300439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>
                <a:latin typeface="+mn-ea"/>
                <a:cs typeface="함초롬바탕" panose="02030504000101010101" pitchFamily="18" charset="-127"/>
              </a:rPr>
              <a:t>설계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9000420" y="3004395"/>
            <a:ext cx="22060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>
                <a:latin typeface="+mn-ea"/>
                <a:cs typeface="함초롬바탕" panose="02030504000101010101" pitchFamily="18" charset="-127"/>
              </a:rPr>
              <a:t>구현 </a:t>
            </a:r>
            <a:r>
              <a:rPr lang="en-US" altLang="ko-KR" sz="2400" b="1" dirty="0">
                <a:latin typeface="+mn-ea"/>
                <a:cs typeface="함초롬바탕" panose="02030504000101010101" pitchFamily="18" charset="-127"/>
              </a:rPr>
              <a:t>&amp; </a:t>
            </a:r>
            <a:r>
              <a:rPr lang="ko-KR" altLang="en-US" sz="2400" b="1" dirty="0">
                <a:latin typeface="+mn-ea"/>
                <a:cs typeface="함초롬바탕" panose="02030504000101010101" pitchFamily="18" charset="-127"/>
              </a:rPr>
              <a:t>테스트</a:t>
            </a: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0" y="568950"/>
            <a:ext cx="12192000" cy="807841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Semilight" panose="020B0402040204020203" pitchFamily="34" charset="0"/>
              </a:rPr>
              <a:t>Table  of </a:t>
            </a:r>
            <a:r>
              <a:rPr lang="en-US" altLang="ko-KR" sz="4800" b="1" dirty="0">
                <a:solidFill>
                  <a:srgbClr val="04AFB8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Semilight" panose="020B0402040204020203" pitchFamily="34" charset="0"/>
              </a:rPr>
              <a:t>Contents</a:t>
            </a:r>
            <a:endParaRPr lang="ko-KR" altLang="en-US" sz="4800" b="1" dirty="0">
              <a:solidFill>
                <a:srgbClr val="04AFB8"/>
              </a:solidFill>
              <a:latin typeface="Microsoft JhengHei UI" panose="020B0604030504040204" pitchFamily="34" charset="-120"/>
              <a:cs typeface="Segoe UI Semilight" panose="020B0402040204020203" pitchFamily="34" charset="0"/>
            </a:endParaRPr>
          </a:p>
        </p:txBody>
      </p:sp>
      <p:pic>
        <p:nvPicPr>
          <p:cNvPr id="15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타원 15"/>
          <p:cNvSpPr/>
          <p:nvPr/>
        </p:nvSpPr>
        <p:spPr>
          <a:xfrm>
            <a:off x="1631504" y="1927312"/>
            <a:ext cx="1034678" cy="1034678"/>
          </a:xfrm>
          <a:prstGeom prst="ellipse">
            <a:avLst/>
          </a:prstGeom>
          <a:solidFill>
            <a:srgbClr val="04AF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</a:rPr>
              <a:t>1</a:t>
            </a:r>
            <a:endParaRPr lang="ko-KR" altLang="en-US" sz="4000" dirty="0">
              <a:solidFill>
                <a:schemeClr val="tx1">
                  <a:lumMod val="85000"/>
                  <a:lumOff val="1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5451405" y="1921193"/>
            <a:ext cx="1034678" cy="10346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rgbClr val="C7C7C7"/>
                </a:solidFill>
                <a:latin typeface="Impact" panose="020B0806030902050204" pitchFamily="34" charset="0"/>
              </a:rPr>
              <a:t>2</a:t>
            </a:r>
            <a:endParaRPr lang="ko-KR" altLang="en-US" sz="4000" dirty="0">
              <a:solidFill>
                <a:srgbClr val="C7C7C7"/>
              </a:solidFill>
              <a:latin typeface="Impact" panose="020B0806030902050204" pitchFamily="34" charset="0"/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9586108" y="1921193"/>
            <a:ext cx="1034678" cy="10346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rgbClr val="C7C7C7"/>
                </a:solidFill>
                <a:latin typeface="Impact" panose="020B0806030902050204" pitchFamily="34" charset="0"/>
              </a:rPr>
              <a:t>3</a:t>
            </a:r>
            <a:endParaRPr lang="ko-KR" altLang="en-US" sz="4000" dirty="0">
              <a:solidFill>
                <a:srgbClr val="C7C7C7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4222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876604" y="298053"/>
            <a:ext cx="96838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2.4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기능 정의서 및 설계 </a:t>
            </a:r>
            <a:r>
              <a:rPr lang="en-US" altLang="ko-KR" sz="20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(ONLY </a:t>
            </a:r>
            <a:r>
              <a:rPr lang="ko-KR" altLang="en-US" sz="20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회원</a:t>
            </a:r>
            <a:r>
              <a:rPr lang="en-US" altLang="ko-KR" sz="20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)</a:t>
            </a:r>
          </a:p>
        </p:txBody>
      </p:sp>
      <p:pic>
        <p:nvPicPr>
          <p:cNvPr id="11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064552" y="298053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5"/>
          <a:srcRect t="412"/>
          <a:stretch/>
        </p:blipFill>
        <p:spPr>
          <a:xfrm>
            <a:off x="767408" y="1850178"/>
            <a:ext cx="11013752" cy="475252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6"/>
          <a:srcRect b="84160"/>
          <a:stretch/>
        </p:blipFill>
        <p:spPr>
          <a:xfrm>
            <a:off x="767407" y="1609039"/>
            <a:ext cx="11006581" cy="241140"/>
          </a:xfrm>
          <a:prstGeom prst="rect">
            <a:avLst/>
          </a:prstGeom>
        </p:spPr>
      </p:pic>
      <p:sp>
        <p:nvSpPr>
          <p:cNvPr id="10" name="직사각형 12">
            <a:extLst>
              <a:ext uri="{FF2B5EF4-FFF2-40B4-BE49-F238E27FC236}">
                <a16:creationId xmlns:a16="http://schemas.microsoft.com/office/drawing/2014/main" id="{6C1F0C35-7EC9-2A46-B8F3-5634A6BDCE4E}"/>
              </a:ext>
            </a:extLst>
          </p:cNvPr>
          <p:cNvSpPr/>
          <p:nvPr/>
        </p:nvSpPr>
        <p:spPr>
          <a:xfrm>
            <a:off x="-8111" y="0"/>
            <a:ext cx="407369" cy="1340768"/>
          </a:xfrm>
          <a:prstGeom prst="rect">
            <a:avLst/>
          </a:prstGeom>
          <a:solidFill>
            <a:srgbClr val="3C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80384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76604" y="298053"/>
            <a:ext cx="96838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2.5 DB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설계 </a:t>
            </a:r>
            <a:r>
              <a:rPr lang="en-US" altLang="ko-KR" sz="20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(</a:t>
            </a:r>
            <a:r>
              <a:rPr lang="en-US" altLang="ko-KR" sz="2000" b="1" dirty="0" err="1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Exerd</a:t>
            </a:r>
            <a:r>
              <a:rPr lang="en-US" altLang="ko-KR" sz="20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)</a:t>
            </a:r>
          </a:p>
        </p:txBody>
      </p:sp>
      <p:pic>
        <p:nvPicPr>
          <p:cNvPr id="10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064552" y="298053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3AF9BA0-F416-A648-A99F-14E839A5872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033" y="1114438"/>
            <a:ext cx="9860427" cy="5458095"/>
          </a:xfrm>
          <a:prstGeom prst="rect">
            <a:avLst/>
          </a:prstGeom>
        </p:spPr>
      </p:pic>
      <p:sp>
        <p:nvSpPr>
          <p:cNvPr id="8" name="직사각형 12">
            <a:extLst>
              <a:ext uri="{FF2B5EF4-FFF2-40B4-BE49-F238E27FC236}">
                <a16:creationId xmlns:a16="http://schemas.microsoft.com/office/drawing/2014/main" id="{6C1F0C35-7EC9-2A46-B8F3-5634A6BDCE4E}"/>
              </a:ext>
            </a:extLst>
          </p:cNvPr>
          <p:cNvSpPr/>
          <p:nvPr/>
        </p:nvSpPr>
        <p:spPr>
          <a:xfrm>
            <a:off x="-8111" y="0"/>
            <a:ext cx="407369" cy="1340768"/>
          </a:xfrm>
          <a:prstGeom prst="rect">
            <a:avLst/>
          </a:prstGeom>
          <a:solidFill>
            <a:srgbClr val="3C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515430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094586" y="1905506"/>
            <a:ext cx="4002827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9600" dirty="0">
                <a:latin typeface="+mn-ea"/>
                <a:cs typeface="함초롬바탕" panose="020B0600000101010101" charset="-127"/>
              </a:rPr>
              <a:t>TO DO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76604" y="298053"/>
            <a:ext cx="96838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2.6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스토리보드 및 </a:t>
            </a:r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UI</a:t>
            </a:r>
          </a:p>
        </p:txBody>
      </p:sp>
      <p:pic>
        <p:nvPicPr>
          <p:cNvPr id="10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064552" y="298053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12">
            <a:extLst>
              <a:ext uri="{FF2B5EF4-FFF2-40B4-BE49-F238E27FC236}">
                <a16:creationId xmlns:a16="http://schemas.microsoft.com/office/drawing/2014/main" id="{6C1F0C35-7EC9-2A46-B8F3-5634A6BDCE4E}"/>
              </a:ext>
            </a:extLst>
          </p:cNvPr>
          <p:cNvSpPr/>
          <p:nvPr/>
        </p:nvSpPr>
        <p:spPr>
          <a:xfrm>
            <a:off x="-8111" y="0"/>
            <a:ext cx="407369" cy="1340768"/>
          </a:xfrm>
          <a:prstGeom prst="rect">
            <a:avLst/>
          </a:prstGeom>
          <a:solidFill>
            <a:srgbClr val="3C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927240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100+ Building Pictures &amp; Images [HQ] | Download Free Photos on Unsplash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" t="18160" r="376" b="52097"/>
          <a:stretch/>
        </p:blipFill>
        <p:spPr bwMode="auto">
          <a:xfrm>
            <a:off x="0" y="0"/>
            <a:ext cx="12192000" cy="244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/>
          <p:cNvSpPr/>
          <p:nvPr/>
        </p:nvSpPr>
        <p:spPr>
          <a:xfrm>
            <a:off x="0" y="-9468"/>
            <a:ext cx="12192000" cy="2457740"/>
          </a:xfrm>
          <a:prstGeom prst="rect">
            <a:avLst/>
          </a:prstGeom>
          <a:solidFill>
            <a:srgbClr val="1A1C24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479376" y="3198327"/>
            <a:ext cx="3400648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80000"/>
              </a:lnSpc>
              <a:spcBef>
                <a:spcPts val="0"/>
              </a:spcBef>
              <a:defRPr/>
            </a:pPr>
            <a:endParaRPr lang="en-US" altLang="ko-KR" sz="2800" b="1" dirty="0"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739700" y="3503081"/>
            <a:ext cx="2880000" cy="2806922"/>
          </a:xfrm>
          <a:prstGeom prst="rect">
            <a:avLst/>
          </a:prstGeom>
        </p:spPr>
        <p:txBody>
          <a:bodyPr wrap="square" lIns="0" rIns="18000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1.1  </a:t>
            </a:r>
            <a:r>
              <a:rPr lang="ko-KR" altLang="en-US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주제 및 목적</a:t>
            </a:r>
            <a:endParaRPr lang="en-US" altLang="ko-KR" sz="1400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	-</a:t>
            </a:r>
            <a:r>
              <a:rPr lang="ko-KR" altLang="en-US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참조</a:t>
            </a:r>
            <a:endParaRPr lang="en-US" altLang="ko-KR" sz="1400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1.2  </a:t>
            </a:r>
            <a:r>
              <a:rPr lang="ko-KR" altLang="en-US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개발환경</a:t>
            </a:r>
            <a:endParaRPr lang="en-US" altLang="ko-KR" sz="1400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3  </a:t>
            </a:r>
            <a:r>
              <a:rPr lang="ko-KR" altLang="en-US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작업분할구조도 </a:t>
            </a: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(WBS)</a:t>
            </a: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1.4  </a:t>
            </a:r>
            <a:r>
              <a:rPr lang="ko-KR" altLang="en-US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업무분장</a:t>
            </a:r>
            <a:endParaRPr lang="en-US" altLang="ko-KR" sz="1400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1.4  </a:t>
            </a:r>
            <a:r>
              <a:rPr lang="ko-KR" altLang="en-US" sz="1400" dirty="0" err="1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작업일정</a:t>
            </a:r>
            <a:endParaRPr lang="en-US" altLang="ko-KR" sz="1400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1.6  </a:t>
            </a:r>
            <a:r>
              <a:rPr lang="ko-KR" altLang="en-US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요구사항 분석</a:t>
            </a:r>
            <a:endParaRPr lang="en-US" altLang="ko-KR" sz="1400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4656000" y="3500273"/>
            <a:ext cx="2880000" cy="2419124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2.1  </a:t>
            </a:r>
            <a:r>
              <a:rPr lang="en-US" altLang="ko-KR" sz="1400" dirty="0" err="1">
                <a:solidFill>
                  <a:srgbClr val="C7C7C7"/>
                </a:solidFill>
                <a:latin typeface="+mn-ea"/>
                <a:cs typeface="Segoe UI Light" panose="020B0502040204020203" pitchFamily="34" charset="0"/>
              </a:rPr>
              <a:t>Usecase</a:t>
            </a:r>
            <a:r>
              <a:rPr lang="en-US" altLang="ko-KR" sz="1400" dirty="0">
                <a:solidFill>
                  <a:srgbClr val="C7C7C7"/>
                </a:solidFill>
                <a:latin typeface="+mn-ea"/>
                <a:cs typeface="Segoe UI Light" panose="020B0502040204020203" pitchFamily="34" charset="0"/>
              </a:rPr>
              <a:t> Diagram</a:t>
            </a: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2.2  </a:t>
            </a:r>
            <a:r>
              <a:rPr lang="en-US" altLang="ko-KR" sz="1400" dirty="0">
                <a:solidFill>
                  <a:srgbClr val="C7C7C7"/>
                </a:solidFill>
                <a:latin typeface="+mn-ea"/>
                <a:cs typeface="Segoe UI Light" panose="020B0502040204020203" pitchFamily="34" charset="0"/>
              </a:rPr>
              <a:t>Sequence Diagram</a:t>
            </a: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2.3  DFD</a:t>
            </a:r>
            <a:endParaRPr lang="en-US" altLang="ko-KR" sz="1400" dirty="0">
              <a:solidFill>
                <a:srgbClr val="C7C7C7"/>
              </a:solidFill>
              <a:latin typeface="+mn-ea"/>
              <a:cs typeface="Segoe UI Light" panose="020B0502040204020203" pitchFamily="34" charset="0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2.4  </a:t>
            </a:r>
            <a:r>
              <a:rPr lang="ko-KR" altLang="en-US" sz="1400" dirty="0" err="1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기능정의서</a:t>
            </a:r>
            <a:endParaRPr lang="en-US" altLang="ko-KR" sz="1400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2.5  DB </a:t>
            </a:r>
            <a:r>
              <a:rPr lang="ko-KR" altLang="en-US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설계</a:t>
            </a:r>
            <a:endParaRPr lang="en-US" altLang="ko-KR" sz="1400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2.6  </a:t>
            </a:r>
            <a:r>
              <a:rPr lang="ko-KR" altLang="en-US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스토리보드 및 </a:t>
            </a: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UI</a:t>
            </a:r>
          </a:p>
        </p:txBody>
      </p:sp>
      <p:sp>
        <p:nvSpPr>
          <p:cNvPr id="52" name="직사각형 51"/>
          <p:cNvSpPr/>
          <p:nvPr/>
        </p:nvSpPr>
        <p:spPr>
          <a:xfrm>
            <a:off x="8663446" y="3503081"/>
            <a:ext cx="2880000" cy="1255728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3.1  </a:t>
            </a:r>
            <a:r>
              <a:rPr lang="ko-KR" altLang="en-US" sz="1400" dirty="0" err="1">
                <a:latin typeface="+mn-ea"/>
                <a:cs typeface="함초롬바탕" panose="02030504000101010101" pitchFamily="18" charset="-127"/>
              </a:rPr>
              <a:t>핵심코드</a:t>
            </a:r>
            <a:r>
              <a:rPr lang="ko-KR" altLang="en-US" sz="1400" dirty="0">
                <a:latin typeface="+mn-ea"/>
                <a:cs typeface="함초롬바탕" panose="02030504000101010101" pitchFamily="18" charset="-127"/>
              </a:rPr>
              <a:t> 및 시연</a:t>
            </a:r>
            <a:endParaRPr lang="en-US" altLang="ko-KR" sz="1400" dirty="0"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3.4  </a:t>
            </a:r>
            <a:r>
              <a:rPr lang="ko-KR" altLang="en-US" sz="1400" dirty="0">
                <a:latin typeface="+mn-ea"/>
                <a:cs typeface="함초롬바탕" panose="02030504000101010101" pitchFamily="18" charset="-127"/>
              </a:rPr>
              <a:t>차후 개발 내용</a:t>
            </a:r>
            <a:endParaRPr lang="en-US" altLang="ko-KR" sz="1400" dirty="0"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3.2  </a:t>
            </a:r>
            <a:r>
              <a:rPr lang="ko-KR" altLang="en-US" sz="1400" dirty="0">
                <a:latin typeface="+mn-ea"/>
                <a:cs typeface="함초롬바탕" panose="02030504000101010101" pitchFamily="18" charset="-127"/>
              </a:rPr>
              <a:t>후기</a:t>
            </a:r>
            <a:endParaRPr lang="en-US" altLang="ko-KR" sz="1400" dirty="0"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1748733" y="300439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분석</a:t>
            </a:r>
            <a:endParaRPr lang="en-US" altLang="ko-KR" sz="2400" b="1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568634" y="300439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설계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9000420" y="3004395"/>
            <a:ext cx="22060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>
                <a:latin typeface="+mn-ea"/>
                <a:cs typeface="함초롬바탕" panose="02030504000101010101" pitchFamily="18" charset="-127"/>
              </a:rPr>
              <a:t>구현 </a:t>
            </a:r>
            <a:r>
              <a:rPr lang="en-US" altLang="ko-KR" sz="2400" b="1" dirty="0">
                <a:latin typeface="+mn-ea"/>
                <a:cs typeface="함초롬바탕" panose="02030504000101010101" pitchFamily="18" charset="-127"/>
              </a:rPr>
              <a:t>&amp; </a:t>
            </a:r>
            <a:r>
              <a:rPr lang="ko-KR" altLang="en-US" sz="2400" b="1" dirty="0">
                <a:latin typeface="+mn-ea"/>
                <a:cs typeface="함초롬바탕" panose="02030504000101010101" pitchFamily="18" charset="-127"/>
              </a:rPr>
              <a:t>테스트</a:t>
            </a: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0" y="568950"/>
            <a:ext cx="12192000" cy="807841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Semilight" panose="020B0402040204020203" pitchFamily="34" charset="0"/>
              </a:rPr>
              <a:t>Table  of </a:t>
            </a:r>
            <a:r>
              <a:rPr lang="en-US" altLang="ko-KR" sz="4800" b="1" dirty="0">
                <a:solidFill>
                  <a:srgbClr val="04AFB8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Semilight" panose="020B0402040204020203" pitchFamily="34" charset="0"/>
              </a:rPr>
              <a:t>Contents</a:t>
            </a:r>
            <a:endParaRPr lang="ko-KR" altLang="en-US" sz="4800" b="1" dirty="0">
              <a:solidFill>
                <a:srgbClr val="04AFB8"/>
              </a:solidFill>
              <a:latin typeface="Microsoft JhengHei UI" panose="020B0604030504040204" pitchFamily="34" charset="-120"/>
              <a:cs typeface="Segoe UI Semilight" panose="020B0402040204020203" pitchFamily="34" charset="0"/>
            </a:endParaRPr>
          </a:p>
        </p:txBody>
      </p:sp>
      <p:pic>
        <p:nvPicPr>
          <p:cNvPr id="31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타원 15"/>
          <p:cNvSpPr/>
          <p:nvPr/>
        </p:nvSpPr>
        <p:spPr>
          <a:xfrm>
            <a:off x="1631504" y="1927312"/>
            <a:ext cx="1034678" cy="10346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rgbClr val="C7C7C7"/>
                </a:solidFill>
                <a:latin typeface="Impact" panose="020B0806030902050204" pitchFamily="34" charset="0"/>
              </a:rPr>
              <a:t>1</a:t>
            </a:r>
            <a:endParaRPr lang="ko-KR" altLang="en-US" sz="4000" dirty="0">
              <a:solidFill>
                <a:srgbClr val="C7C7C7"/>
              </a:solidFill>
              <a:latin typeface="Impact" panose="020B0806030902050204" pitchFamily="34" charset="0"/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5451405" y="1921193"/>
            <a:ext cx="1034678" cy="1034678"/>
          </a:xfrm>
          <a:prstGeom prst="ellipse">
            <a:avLst/>
          </a:prstGeom>
          <a:solidFill>
            <a:srgbClr val="04AF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chemeClr val="tx1"/>
                </a:solidFill>
                <a:latin typeface="Impact" panose="020B0806030902050204" pitchFamily="34" charset="0"/>
              </a:rPr>
              <a:t>2</a:t>
            </a:r>
            <a:endParaRPr lang="ko-KR" altLang="en-US" sz="4000" dirty="0">
              <a:solidFill>
                <a:schemeClr val="tx1"/>
              </a:solidFill>
              <a:latin typeface="Impact" panose="020B0806030902050204" pitchFamily="34" charset="0"/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9586108" y="1921193"/>
            <a:ext cx="1034678" cy="10346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rgbClr val="C7C7C7"/>
                </a:solidFill>
                <a:latin typeface="Impact" panose="020B0806030902050204" pitchFamily="34" charset="0"/>
              </a:rPr>
              <a:t>3</a:t>
            </a:r>
            <a:endParaRPr lang="ko-KR" altLang="en-US" sz="4000" dirty="0">
              <a:solidFill>
                <a:srgbClr val="C7C7C7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3952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100+ Building Pictures &amp; Images [HQ] | Download Free Photos on Unsplash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" t="18160" r="376" b="52097"/>
          <a:stretch/>
        </p:blipFill>
        <p:spPr bwMode="auto">
          <a:xfrm>
            <a:off x="0" y="0"/>
            <a:ext cx="12192000" cy="244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/>
          <p:cNvSpPr/>
          <p:nvPr/>
        </p:nvSpPr>
        <p:spPr>
          <a:xfrm>
            <a:off x="0" y="-9468"/>
            <a:ext cx="12192000" cy="2457740"/>
          </a:xfrm>
          <a:prstGeom prst="rect">
            <a:avLst/>
          </a:prstGeom>
          <a:solidFill>
            <a:srgbClr val="1A1C24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479376" y="3198327"/>
            <a:ext cx="3400648" cy="750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80000"/>
              </a:lnSpc>
              <a:spcBef>
                <a:spcPts val="0"/>
              </a:spcBef>
              <a:defRPr/>
            </a:pPr>
            <a:endParaRPr lang="en-US" altLang="ko-KR" sz="2800" b="1" dirty="0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739700" y="3503081"/>
            <a:ext cx="2880000" cy="2806922"/>
          </a:xfrm>
          <a:prstGeom prst="rect">
            <a:avLst/>
          </a:prstGeom>
        </p:spPr>
        <p:txBody>
          <a:bodyPr wrap="square" lIns="0" rIns="18000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1.1  </a:t>
            </a:r>
            <a:r>
              <a:rPr lang="ko-KR" altLang="en-US" sz="1400" dirty="0">
                <a:latin typeface="+mn-ea"/>
                <a:cs typeface="함초롬바탕" panose="02030504000101010101" pitchFamily="18" charset="-127"/>
              </a:rPr>
              <a:t>주제 및 목적</a:t>
            </a:r>
            <a:endParaRPr lang="en-US" altLang="ko-KR" sz="1400" dirty="0"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	-</a:t>
            </a:r>
            <a:r>
              <a:rPr lang="ko-KR" altLang="en-US" sz="1400" dirty="0">
                <a:latin typeface="+mn-ea"/>
                <a:cs typeface="함초롬바탕" panose="02030504000101010101" pitchFamily="18" charset="-127"/>
              </a:rPr>
              <a:t>참조</a:t>
            </a:r>
            <a:endParaRPr lang="en-US" altLang="ko-KR" sz="1400" dirty="0"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1.2  </a:t>
            </a:r>
            <a:r>
              <a:rPr lang="ko-KR" altLang="en-US" sz="1400" dirty="0">
                <a:latin typeface="+mn-ea"/>
                <a:cs typeface="함초롬바탕" panose="02030504000101010101" pitchFamily="18" charset="-127"/>
              </a:rPr>
              <a:t>개발환경</a:t>
            </a:r>
            <a:endParaRPr lang="en-US" altLang="ko-KR" sz="1400" dirty="0"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3  </a:t>
            </a:r>
            <a:r>
              <a:rPr lang="ko-KR" altLang="en-US" sz="1400" dirty="0">
                <a:latin typeface="+mn-ea"/>
                <a:cs typeface="함초롬바탕" panose="02030504000101010101" pitchFamily="18" charset="-127"/>
              </a:rPr>
              <a:t>작업분할구조도 </a:t>
            </a: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(WBS)</a:t>
            </a: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1.4  </a:t>
            </a:r>
            <a:r>
              <a:rPr lang="ko-KR" altLang="en-US" sz="1400" dirty="0">
                <a:latin typeface="+mn-ea"/>
                <a:cs typeface="함초롬바탕" panose="02030504000101010101" pitchFamily="18" charset="-127"/>
              </a:rPr>
              <a:t>업무분장</a:t>
            </a:r>
            <a:endParaRPr lang="en-US" altLang="ko-KR" sz="1400" dirty="0"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1.4  </a:t>
            </a:r>
            <a:r>
              <a:rPr lang="ko-KR" altLang="en-US" sz="1400" dirty="0" err="1">
                <a:latin typeface="+mn-ea"/>
                <a:cs typeface="함초롬바탕" panose="02030504000101010101" pitchFamily="18" charset="-127"/>
              </a:rPr>
              <a:t>작업일정</a:t>
            </a:r>
            <a:endParaRPr lang="en-US" altLang="ko-KR" sz="1400" dirty="0"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latin typeface="+mn-ea"/>
                <a:cs typeface="함초롬바탕" panose="02030504000101010101" pitchFamily="18" charset="-127"/>
              </a:rPr>
              <a:t>1.6  </a:t>
            </a:r>
            <a:r>
              <a:rPr lang="ko-KR" altLang="en-US" sz="1400" dirty="0">
                <a:latin typeface="+mn-ea"/>
                <a:cs typeface="함초롬바탕" panose="02030504000101010101" pitchFamily="18" charset="-127"/>
              </a:rPr>
              <a:t>요구사항 분석</a:t>
            </a:r>
            <a:endParaRPr lang="en-US" altLang="ko-KR" sz="1400" dirty="0"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4656000" y="3500273"/>
            <a:ext cx="2880000" cy="2419124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2.1  </a:t>
            </a:r>
            <a:r>
              <a:rPr lang="en-US" altLang="ko-KR" sz="1400" dirty="0" err="1">
                <a:solidFill>
                  <a:srgbClr val="C7C7C7"/>
                </a:solidFill>
                <a:latin typeface="+mn-ea"/>
                <a:cs typeface="Segoe UI Light" panose="020B0502040204020203" pitchFamily="34" charset="0"/>
              </a:rPr>
              <a:t>Usecase</a:t>
            </a:r>
            <a:r>
              <a:rPr lang="en-US" altLang="ko-KR" sz="1400" dirty="0">
                <a:solidFill>
                  <a:srgbClr val="C7C7C7"/>
                </a:solidFill>
                <a:latin typeface="+mn-ea"/>
                <a:cs typeface="Segoe UI Light" panose="020B0502040204020203" pitchFamily="34" charset="0"/>
              </a:rPr>
              <a:t> Diagram</a:t>
            </a: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2.2  </a:t>
            </a:r>
            <a:r>
              <a:rPr lang="en-US" altLang="ko-KR" sz="1400" dirty="0">
                <a:solidFill>
                  <a:srgbClr val="C7C7C7"/>
                </a:solidFill>
                <a:latin typeface="+mn-ea"/>
                <a:cs typeface="Segoe UI Light" panose="020B0502040204020203" pitchFamily="34" charset="0"/>
              </a:rPr>
              <a:t>Sequence Diagram</a:t>
            </a: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2.3  DFD</a:t>
            </a:r>
            <a:endParaRPr lang="en-US" altLang="ko-KR" sz="1400" dirty="0">
              <a:solidFill>
                <a:srgbClr val="C7C7C7"/>
              </a:solidFill>
              <a:latin typeface="+mn-ea"/>
              <a:cs typeface="Segoe UI Light" panose="020B0502040204020203" pitchFamily="34" charset="0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2.4  </a:t>
            </a:r>
            <a:r>
              <a:rPr lang="ko-KR" altLang="en-US" sz="1400" dirty="0" err="1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기능정의서</a:t>
            </a:r>
            <a:endParaRPr lang="en-US" altLang="ko-KR" sz="1400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2.5  DB </a:t>
            </a:r>
            <a:r>
              <a:rPr lang="ko-KR" altLang="en-US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설계</a:t>
            </a:r>
            <a:endParaRPr lang="en-US" altLang="ko-KR" sz="1400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2.6  </a:t>
            </a:r>
            <a:r>
              <a:rPr lang="ko-KR" altLang="en-US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스토리보드 및 </a:t>
            </a: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UI</a:t>
            </a:r>
          </a:p>
        </p:txBody>
      </p:sp>
      <p:sp>
        <p:nvSpPr>
          <p:cNvPr id="52" name="직사각형 51"/>
          <p:cNvSpPr/>
          <p:nvPr/>
        </p:nvSpPr>
        <p:spPr>
          <a:xfrm>
            <a:off x="8663446" y="3503081"/>
            <a:ext cx="2880000" cy="1255728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3.1  </a:t>
            </a:r>
            <a:r>
              <a:rPr lang="ko-KR" altLang="en-US" sz="1400" dirty="0" err="1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핵심코드</a:t>
            </a:r>
            <a:r>
              <a:rPr lang="ko-KR" altLang="en-US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 및 시연</a:t>
            </a:r>
            <a:endParaRPr lang="en-US" altLang="ko-KR" sz="1400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3.4  </a:t>
            </a:r>
            <a:r>
              <a:rPr lang="ko-KR" altLang="en-US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차후 개발 내용</a:t>
            </a:r>
            <a:endParaRPr lang="en-US" altLang="ko-KR" sz="1400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  <a:p>
            <a:pPr lvl="1">
              <a:lnSpc>
                <a:spcPct val="18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3.2  </a:t>
            </a:r>
            <a:r>
              <a:rPr lang="ko-KR" altLang="en-US" sz="1400" dirty="0">
                <a:solidFill>
                  <a:srgbClr val="C7C7C7"/>
                </a:solidFill>
                <a:latin typeface="+mn-ea"/>
                <a:cs typeface="함초롬바탕" panose="02030504000101010101" pitchFamily="18" charset="-127"/>
              </a:rPr>
              <a:t>후기</a:t>
            </a:r>
            <a:endParaRPr lang="en-US" altLang="ko-KR" sz="1400" dirty="0">
              <a:solidFill>
                <a:srgbClr val="C7C7C7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2" name="타원 1"/>
          <p:cNvSpPr/>
          <p:nvPr/>
        </p:nvSpPr>
        <p:spPr>
          <a:xfrm>
            <a:off x="1631504" y="1927312"/>
            <a:ext cx="1034678" cy="1034678"/>
          </a:xfrm>
          <a:prstGeom prst="ellipse">
            <a:avLst/>
          </a:prstGeom>
          <a:solidFill>
            <a:srgbClr val="04AF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</a:rPr>
              <a:t>1</a:t>
            </a:r>
            <a:endParaRPr lang="ko-KR" altLang="en-US" sz="4000" dirty="0">
              <a:solidFill>
                <a:schemeClr val="tx1">
                  <a:lumMod val="85000"/>
                  <a:lumOff val="1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5451405" y="1921193"/>
            <a:ext cx="1034678" cy="10346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rgbClr val="C7C7C7"/>
                </a:solidFill>
                <a:latin typeface="Impact" panose="020B0806030902050204" pitchFamily="34" charset="0"/>
              </a:rPr>
              <a:t>2</a:t>
            </a:r>
            <a:endParaRPr lang="ko-KR" altLang="en-US" sz="4000" dirty="0">
              <a:solidFill>
                <a:srgbClr val="C7C7C7"/>
              </a:solidFill>
              <a:latin typeface="Impact" panose="020B0806030902050204" pitchFamily="34" charset="0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9586108" y="1921193"/>
            <a:ext cx="1034678" cy="10346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rgbClr val="C7C7C7"/>
                </a:solidFill>
                <a:latin typeface="Impact" panose="020B0806030902050204" pitchFamily="34" charset="0"/>
              </a:rPr>
              <a:t>3</a:t>
            </a:r>
            <a:endParaRPr lang="ko-KR" altLang="en-US" sz="4000" dirty="0">
              <a:solidFill>
                <a:srgbClr val="C7C7C7"/>
              </a:solidFill>
              <a:latin typeface="Impact" panose="020B0806030902050204" pitchFamily="34" charset="0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1748733" y="300439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>
                <a:latin typeface="+mj-ea"/>
                <a:ea typeface="+mj-ea"/>
                <a:cs typeface="함초롬바탕" panose="02030504000101010101" pitchFamily="18" charset="-127"/>
              </a:rPr>
              <a:t>분석</a:t>
            </a:r>
            <a:endParaRPr lang="en-US" altLang="ko-KR" sz="2400" b="1" dirty="0">
              <a:latin typeface="+mj-ea"/>
              <a:ea typeface="+mj-ea"/>
              <a:cs typeface="함초롬바탕" panose="02030504000101010101" pitchFamily="18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568634" y="300439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>
                <a:solidFill>
                  <a:srgbClr val="C7C7C7"/>
                </a:solidFill>
                <a:latin typeface="+mj-ea"/>
                <a:ea typeface="+mj-ea"/>
                <a:cs typeface="함초롬바탕" panose="02030504000101010101" pitchFamily="18" charset="-127"/>
              </a:rPr>
              <a:t>설계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9000420" y="3004395"/>
            <a:ext cx="22060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ko-KR" altLang="en-US" sz="2400" b="1" dirty="0">
                <a:solidFill>
                  <a:srgbClr val="C7C7C7"/>
                </a:solidFill>
                <a:latin typeface="+mj-ea"/>
                <a:ea typeface="+mj-ea"/>
                <a:cs typeface="함초롬바탕" panose="02030504000101010101" pitchFamily="18" charset="-127"/>
              </a:rPr>
              <a:t>구현 </a:t>
            </a:r>
            <a:r>
              <a:rPr lang="en-US" altLang="ko-KR" sz="2400" b="1" dirty="0">
                <a:solidFill>
                  <a:srgbClr val="C7C7C7"/>
                </a:solidFill>
                <a:latin typeface="+mj-ea"/>
                <a:ea typeface="+mj-ea"/>
                <a:cs typeface="함초롬바탕" panose="02030504000101010101" pitchFamily="18" charset="-127"/>
              </a:rPr>
              <a:t>&amp; </a:t>
            </a:r>
            <a:r>
              <a:rPr lang="ko-KR" altLang="en-US" sz="2400" b="1" dirty="0">
                <a:solidFill>
                  <a:srgbClr val="C7C7C7"/>
                </a:solidFill>
                <a:latin typeface="+mj-ea"/>
                <a:ea typeface="+mj-ea"/>
                <a:cs typeface="함초롬바탕" panose="02030504000101010101" pitchFamily="18" charset="-127"/>
              </a:rPr>
              <a:t>테스트</a:t>
            </a: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0" y="568950"/>
            <a:ext cx="12192000" cy="807841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Semilight" panose="020B0402040204020203" pitchFamily="34" charset="0"/>
              </a:rPr>
              <a:t>Table  of </a:t>
            </a:r>
            <a:r>
              <a:rPr lang="en-US" altLang="ko-KR" sz="4800" b="1" dirty="0">
                <a:solidFill>
                  <a:srgbClr val="04AFB8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Semilight" panose="020B0402040204020203" pitchFamily="34" charset="0"/>
              </a:rPr>
              <a:t>Contents</a:t>
            </a:r>
            <a:endParaRPr lang="ko-KR" altLang="en-US" sz="4800" b="1" dirty="0">
              <a:solidFill>
                <a:srgbClr val="04AFB8"/>
              </a:solidFill>
              <a:latin typeface="Microsoft JhengHei UI" panose="020B0604030504040204" pitchFamily="34" charset="-120"/>
              <a:cs typeface="Segoe UI Semilight" panose="020B0402040204020203" pitchFamily="34" charset="0"/>
            </a:endParaRPr>
          </a:p>
        </p:txBody>
      </p:sp>
      <p:pic>
        <p:nvPicPr>
          <p:cNvPr id="31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1452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모서리가 둥근 직사각형 20"/>
          <p:cNvSpPr/>
          <p:nvPr/>
        </p:nvSpPr>
        <p:spPr>
          <a:xfrm>
            <a:off x="1219091" y="1371197"/>
            <a:ext cx="8261285" cy="1048909"/>
          </a:xfrm>
          <a:prstGeom prst="roundRect">
            <a:avLst/>
          </a:prstGeom>
          <a:solidFill>
            <a:srgbClr val="FFFFFF">
              <a:alpha val="26000"/>
            </a:srgbClr>
          </a:solidFill>
          <a:ln>
            <a:noFill/>
          </a:ln>
          <a:effectLst>
            <a:softEdge rad="508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3575719" y="2727972"/>
            <a:ext cx="6984776" cy="3537352"/>
          </a:xfrm>
          <a:prstGeom prst="roundRect">
            <a:avLst/>
          </a:prstGeom>
          <a:solidFill>
            <a:srgbClr val="FFFFFF">
              <a:alpha val="26000"/>
            </a:srgbClr>
          </a:solidFill>
          <a:ln>
            <a:noFill/>
          </a:ln>
          <a:effectLst>
            <a:softEdge rad="508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76605" y="298053"/>
            <a:ext cx="47525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1.1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주제 및 목적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284076" y="1402232"/>
            <a:ext cx="8690115" cy="877163"/>
          </a:xfrm>
          <a:prstGeom prst="rect">
            <a:avLst/>
          </a:prstGeom>
          <a:noFill/>
        </p:spPr>
        <p:txBody>
          <a:bodyPr wrap="square" bIns="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464646"/>
                </a:solidFill>
                <a:latin typeface="+mn-ea"/>
                <a:cs typeface="함초롬바탕" panose="02030504000101010101" pitchFamily="18" charset="-127"/>
              </a:rPr>
              <a:t>본 시스템은자동 정산 기능과 회원 관리 시스템을 통합하여 하나의 프로그램으로 이용 및 관리할 수 있는 통합 형 웹 관리 시스템이다</a:t>
            </a:r>
            <a:r>
              <a:rPr lang="en-US" altLang="ko-KR" dirty="0">
                <a:solidFill>
                  <a:srgbClr val="464646"/>
                </a:solidFill>
                <a:latin typeface="+mn-ea"/>
                <a:cs typeface="함초롬바탕" panose="02030504000101010101" pitchFamily="18" charset="-127"/>
              </a:rPr>
              <a:t>.</a:t>
            </a:r>
            <a:endParaRPr lang="ko-KR" altLang="en-US" dirty="0">
              <a:solidFill>
                <a:srgbClr val="464646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10421" y="3096365"/>
            <a:ext cx="202951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latin typeface="+mn-ea"/>
                <a:cs typeface="함초롬바탕" panose="02030504000101010101" pitchFamily="18" charset="-127"/>
              </a:rPr>
              <a:t>사용자</a:t>
            </a:r>
            <a:endParaRPr lang="en-US" altLang="ko-KR" b="1" dirty="0">
              <a:solidFill>
                <a:srgbClr val="464646"/>
              </a:solidFill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 flipH="1" flipV="1">
            <a:off x="4079776" y="2806137"/>
            <a:ext cx="6509071" cy="20436"/>
          </a:xfrm>
          <a:prstGeom prst="line">
            <a:avLst/>
          </a:prstGeom>
          <a:ln w="19050"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5068234" y="3108637"/>
            <a:ext cx="552061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사용자는 회원정보와 그룹 정보를 통해 관리되며</a:t>
            </a:r>
            <a:r>
              <a:rPr lang="en-US" altLang="ko-KR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최소 개인 정보 수정</a:t>
            </a:r>
            <a:r>
              <a:rPr lang="en-US" altLang="ko-KR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그룹 생성</a:t>
            </a:r>
            <a:r>
              <a:rPr lang="en-US" altLang="ko-KR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친구 추가부터</a:t>
            </a:r>
            <a:r>
              <a:rPr lang="en-US" altLang="ko-KR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그룹 단위로 발생한 소비 행위 </a:t>
            </a:r>
            <a:r>
              <a:rPr lang="en-US" altLang="ko-KR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(</a:t>
            </a:r>
            <a:r>
              <a:rPr lang="ko-KR" altLang="en-US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예</a:t>
            </a:r>
            <a:r>
              <a:rPr lang="en-US" altLang="ko-KR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: </a:t>
            </a:r>
            <a:r>
              <a:rPr lang="ko-KR" altLang="en-US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점심</a:t>
            </a:r>
            <a:r>
              <a:rPr lang="en-US" altLang="ko-KR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저녁</a:t>
            </a:r>
            <a:r>
              <a:rPr lang="en-US" altLang="ko-KR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…),  </a:t>
            </a:r>
            <a:r>
              <a:rPr lang="ko-KR" altLang="en-US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정산 및 정산 내역 검색</a:t>
            </a:r>
            <a:r>
              <a:rPr lang="en-US" altLang="ko-KR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 </a:t>
            </a:r>
            <a:r>
              <a:rPr lang="ko-KR" altLang="en-US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과</a:t>
            </a:r>
            <a:r>
              <a:rPr lang="en-US" altLang="ko-KR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 </a:t>
            </a:r>
            <a:r>
              <a:rPr lang="ko-KR" altLang="en-US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각 종 게시판들에 글쓰기 및 답변 쓰기 등을 이용</a:t>
            </a:r>
            <a:endParaRPr lang="en-US" altLang="ko-KR" sz="1400" dirty="0">
              <a:solidFill>
                <a:srgbClr val="807662"/>
              </a:solidFill>
              <a:latin typeface="+mn-ea"/>
              <a:cs typeface="함초롬바탕" panose="020B0600000101010101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086421" y="4676430"/>
            <a:ext cx="545274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관리자는 회원관리</a:t>
            </a:r>
            <a:r>
              <a:rPr lang="en-US" altLang="ko-KR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,  </a:t>
            </a:r>
            <a:r>
              <a:rPr lang="ko-KR" altLang="en-US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그룹 관리</a:t>
            </a:r>
            <a:r>
              <a:rPr lang="en-US" altLang="ko-KR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, Q&amp;A </a:t>
            </a:r>
            <a:r>
              <a:rPr lang="ko-KR" altLang="en-US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게시판 답글 및</a:t>
            </a:r>
            <a:r>
              <a:rPr lang="en-US" altLang="ko-KR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, </a:t>
            </a:r>
            <a:r>
              <a:rPr lang="ko-KR" altLang="en-US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공지사항 관리</a:t>
            </a:r>
            <a:r>
              <a:rPr lang="en-US" altLang="ko-KR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 </a:t>
            </a:r>
            <a:r>
              <a:rPr lang="ko-KR" altLang="en-US" sz="1400" dirty="0">
                <a:solidFill>
                  <a:srgbClr val="807662"/>
                </a:solidFill>
                <a:latin typeface="+mn-ea"/>
                <a:cs typeface="함초롬바탕" panose="020B0600000101010101" charset="-127"/>
              </a:rPr>
              <a:t>등의 기능을 이용</a:t>
            </a:r>
          </a:p>
        </p:txBody>
      </p:sp>
      <p:cxnSp>
        <p:nvCxnSpPr>
          <p:cNvPr id="24" name="직선 연결선 23"/>
          <p:cNvCxnSpPr/>
          <p:nvPr/>
        </p:nvCxnSpPr>
        <p:spPr>
          <a:xfrm flipH="1" flipV="1">
            <a:off x="4065600" y="5671128"/>
            <a:ext cx="6509071" cy="20436"/>
          </a:xfrm>
          <a:prstGeom prst="line">
            <a:avLst/>
          </a:prstGeom>
          <a:ln w="19050"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2" descr="How To See Calculator History on iPhone | DeviceTests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6000" r="100000">
                        <a14:foregroundMark x1="46000" y1="42279" x2="60900" y2="44978"/>
                        <a14:foregroundMark x1="71400" y1="29985" x2="77000" y2="35232"/>
                        <a14:backgroundMark x1="30100" y1="13643" x2="17600" y2="31934"/>
                        <a14:backgroundMark x1="43900" y1="2099" x2="21500" y2="22489"/>
                        <a14:backgroundMark x1="50000" y1="6897" x2="63900" y2="450"/>
                        <a14:backgroundMark x1="41600" y1="34033" x2="41000" y2="37481"/>
                        <a14:backgroundMark x1="41400" y1="40780" x2="41400" y2="40780"/>
                        <a14:backgroundMark x1="40300" y1="37781" x2="39200" y2="40780"/>
                        <a14:backgroundMark x1="70800" y1="3748" x2="93700" y2="2999"/>
                        <a14:backgroundMark x1="87400" y1="5397" x2="93100" y2="602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81" r="22754"/>
          <a:stretch/>
        </p:blipFill>
        <p:spPr bwMode="auto">
          <a:xfrm>
            <a:off x="1" y="3221329"/>
            <a:ext cx="3863751" cy="3636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4210421" y="4648988"/>
            <a:ext cx="87716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latin typeface="+mn-ea"/>
                <a:cs typeface="함초롬바탕" panose="02030504000101010101" pitchFamily="18" charset="-127"/>
              </a:rPr>
              <a:t>관리자</a:t>
            </a:r>
            <a:endParaRPr lang="en-US" altLang="ko-KR" b="1" dirty="0"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16" name="직사각형 12">
            <a:extLst>
              <a:ext uri="{FF2B5EF4-FFF2-40B4-BE49-F238E27FC236}">
                <a16:creationId xmlns:a16="http://schemas.microsoft.com/office/drawing/2014/main" id="{6C1F0C35-7EC9-2A46-B8F3-5634A6BDCE4E}"/>
              </a:ext>
            </a:extLst>
          </p:cNvPr>
          <p:cNvSpPr/>
          <p:nvPr/>
        </p:nvSpPr>
        <p:spPr>
          <a:xfrm>
            <a:off x="-8111" y="0"/>
            <a:ext cx="407369" cy="1340768"/>
          </a:xfrm>
          <a:prstGeom prst="rect">
            <a:avLst/>
          </a:prstGeom>
          <a:solidFill>
            <a:srgbClr val="3C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62674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19336" y="6099615"/>
            <a:ext cx="54635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464646"/>
                </a:solidFill>
                <a:latin typeface="+mn-ea"/>
                <a:cs typeface="함초롬바탕" panose="02030504000101010101" pitchFamily="18" charset="-127"/>
              </a:rPr>
              <a:t>현재 운용되고 있는 정산 웹 페이지 참조</a:t>
            </a:r>
            <a:endParaRPr lang="en-US" altLang="ko-KR" sz="1600" dirty="0">
              <a:solidFill>
                <a:srgbClr val="464646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76604" y="298053"/>
            <a:ext cx="68755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chemeClr val="bg1">
                    <a:lumMod val="85000"/>
                  </a:schemeClr>
                </a:solidFill>
                <a:latin typeface="+mn-ea"/>
                <a:cs typeface="함초롬바탕" panose="02030504000101010101" pitchFamily="18" charset="-127"/>
              </a:rPr>
              <a:t>1.1 </a:t>
            </a:r>
            <a:r>
              <a:rPr lang="ko-KR" altLang="en-US" sz="4400" b="1" dirty="0">
                <a:solidFill>
                  <a:schemeClr val="bg1">
                    <a:lumMod val="85000"/>
                  </a:schemeClr>
                </a:solidFill>
                <a:latin typeface="+mn-ea"/>
                <a:cs typeface="함초롬바탕" panose="02030504000101010101" pitchFamily="18" charset="-127"/>
              </a:rPr>
              <a:t>주제 및 목적 </a:t>
            </a:r>
            <a:r>
              <a:rPr lang="en-US" altLang="ko-KR" sz="4400" b="1" dirty="0">
                <a:solidFill>
                  <a:schemeClr val="bg1">
                    <a:lumMod val="85000"/>
                  </a:schemeClr>
                </a:solidFill>
                <a:latin typeface="+mn-ea"/>
                <a:cs typeface="함초롬바탕" panose="02030504000101010101" pitchFamily="18" charset="-127"/>
              </a:rPr>
              <a:t>- </a:t>
            </a:r>
            <a:r>
              <a:rPr lang="ko-KR" altLang="en-US" sz="4400" b="1" dirty="0">
                <a:latin typeface="+mn-ea"/>
                <a:cs typeface="함초롬바탕" panose="02030504000101010101" pitchFamily="18" charset="-127"/>
              </a:rPr>
              <a:t>참조</a:t>
            </a:r>
          </a:p>
        </p:txBody>
      </p:sp>
      <p:pic>
        <p:nvPicPr>
          <p:cNvPr id="13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5"/>
          <a:srcRect t="821" r="12506" b="-2790"/>
          <a:stretch/>
        </p:blipFill>
        <p:spPr>
          <a:xfrm>
            <a:off x="592509" y="2168860"/>
            <a:ext cx="4644000" cy="2593932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isometricOffAxis1Right"/>
            <a:lightRig rig="threePt" dir="t"/>
          </a:scene3d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6"/>
          <a:srcRect l="6469" t="553" r="5834"/>
          <a:stretch/>
        </p:blipFill>
        <p:spPr>
          <a:xfrm>
            <a:off x="3791744" y="2527020"/>
            <a:ext cx="4644000" cy="266049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isometricOffAxis1Right"/>
            <a:lightRig rig="threePt" dir="t"/>
          </a:scene3d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7"/>
          <a:srcRect t="1" r="464" b="2956"/>
          <a:stretch/>
        </p:blipFill>
        <p:spPr>
          <a:xfrm>
            <a:off x="7005539" y="2904535"/>
            <a:ext cx="4644000" cy="230781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isometricOffAxis1Right"/>
            <a:lightRig rig="threePt" dir="t"/>
          </a:scene3d>
        </p:spPr>
      </p:pic>
      <p:sp>
        <p:nvSpPr>
          <p:cNvPr id="17" name="직사각형 16"/>
          <p:cNvSpPr/>
          <p:nvPr/>
        </p:nvSpPr>
        <p:spPr>
          <a:xfrm>
            <a:off x="119336" y="6468725"/>
            <a:ext cx="808474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>
                <a:solidFill>
                  <a:srgbClr val="039097"/>
                </a:solidFill>
                <a:latin typeface="+mn-ea"/>
                <a:cs typeface="함초롬바탕" panose="02030504000101010101" pitchFamily="18" charset="-127"/>
              </a:rPr>
              <a:t>REF: https://splitser.com, https://secure.splitwise.com , https://billzer.com </a:t>
            </a:r>
          </a:p>
        </p:txBody>
      </p:sp>
      <p:sp>
        <p:nvSpPr>
          <p:cNvPr id="12" name="직사각형 12">
            <a:extLst>
              <a:ext uri="{FF2B5EF4-FFF2-40B4-BE49-F238E27FC236}">
                <a16:creationId xmlns:a16="http://schemas.microsoft.com/office/drawing/2014/main" id="{6C1F0C35-7EC9-2A46-B8F3-5634A6BDCE4E}"/>
              </a:ext>
            </a:extLst>
          </p:cNvPr>
          <p:cNvSpPr/>
          <p:nvPr/>
        </p:nvSpPr>
        <p:spPr>
          <a:xfrm>
            <a:off x="-8111" y="0"/>
            <a:ext cx="407369" cy="1340768"/>
          </a:xfrm>
          <a:prstGeom prst="rect">
            <a:avLst/>
          </a:prstGeom>
          <a:solidFill>
            <a:srgbClr val="3C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84154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14CE4A67-8280-2132-141F-94B896227329}"/>
              </a:ext>
            </a:extLst>
          </p:cNvPr>
          <p:cNvCxnSpPr>
            <a:cxnSpLocks/>
          </p:cNvCxnSpPr>
          <p:nvPr/>
        </p:nvCxnSpPr>
        <p:spPr>
          <a:xfrm>
            <a:off x="5600862" y="4501316"/>
            <a:ext cx="1368152" cy="0"/>
          </a:xfrm>
          <a:prstGeom prst="line">
            <a:avLst/>
          </a:prstGeom>
          <a:ln w="19050">
            <a:solidFill>
              <a:srgbClr val="7191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54BDC7E-7A8E-DA23-90C6-2F54D960F237}"/>
              </a:ext>
            </a:extLst>
          </p:cNvPr>
          <p:cNvCxnSpPr>
            <a:cxnSpLocks/>
          </p:cNvCxnSpPr>
          <p:nvPr/>
        </p:nvCxnSpPr>
        <p:spPr>
          <a:xfrm>
            <a:off x="5640717" y="3174100"/>
            <a:ext cx="1368152" cy="0"/>
          </a:xfrm>
          <a:prstGeom prst="line">
            <a:avLst/>
          </a:prstGeom>
          <a:ln w="38100">
            <a:solidFill>
              <a:srgbClr val="7191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B76B7115-53CA-6D17-7340-46EB96239FDF}"/>
              </a:ext>
            </a:extLst>
          </p:cNvPr>
          <p:cNvSpPr/>
          <p:nvPr/>
        </p:nvSpPr>
        <p:spPr>
          <a:xfrm>
            <a:off x="2833870" y="1782752"/>
            <a:ext cx="6803797" cy="4037023"/>
          </a:xfrm>
          <a:prstGeom prst="rect">
            <a:avLst/>
          </a:prstGeom>
          <a:noFill/>
          <a:ln w="19050"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719192"/>
              </a:solidFill>
              <a:latin typeface="+mn-ea"/>
            </a:endParaRP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C74FF94E-4EDC-83C5-926A-1B0430D7F4B7}"/>
              </a:ext>
            </a:extLst>
          </p:cNvPr>
          <p:cNvSpPr/>
          <p:nvPr/>
        </p:nvSpPr>
        <p:spPr>
          <a:xfrm>
            <a:off x="1447599" y="3983170"/>
            <a:ext cx="4463867" cy="999958"/>
          </a:xfrm>
          <a:prstGeom prst="roundRect">
            <a:avLst/>
          </a:prstGeom>
          <a:solidFill>
            <a:srgbClr val="EEECE9"/>
          </a:solidFill>
          <a:ln w="19050"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  <a:latin typeface="+mn-ea"/>
            </a:endParaRP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C2E02E82-C306-5556-F35E-65A8EF72FC7D}"/>
              </a:ext>
            </a:extLst>
          </p:cNvPr>
          <p:cNvSpPr/>
          <p:nvPr/>
        </p:nvSpPr>
        <p:spPr>
          <a:xfrm>
            <a:off x="6550220" y="1310400"/>
            <a:ext cx="4463867" cy="999958"/>
          </a:xfrm>
          <a:prstGeom prst="roundRect">
            <a:avLst/>
          </a:prstGeom>
          <a:solidFill>
            <a:srgbClr val="EEECE9"/>
          </a:solidFill>
          <a:ln w="19050"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719192"/>
              </a:solidFill>
              <a:latin typeface="+mn-ea"/>
            </a:endParaRPr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CBCFF3D6-0A37-4339-1BDE-6AF3C9AA241B}"/>
              </a:ext>
            </a:extLst>
          </p:cNvPr>
          <p:cNvSpPr/>
          <p:nvPr/>
        </p:nvSpPr>
        <p:spPr>
          <a:xfrm>
            <a:off x="6526681" y="2668064"/>
            <a:ext cx="4463867" cy="999958"/>
          </a:xfrm>
          <a:prstGeom prst="roundRect">
            <a:avLst/>
          </a:prstGeom>
          <a:solidFill>
            <a:srgbClr val="EEECE9"/>
          </a:solidFill>
          <a:ln w="19050"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  <a:latin typeface="+mn-ea"/>
            </a:endParaRP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3C74E041-8498-A91C-A523-8EF83641042D}"/>
              </a:ext>
            </a:extLst>
          </p:cNvPr>
          <p:cNvSpPr/>
          <p:nvPr/>
        </p:nvSpPr>
        <p:spPr>
          <a:xfrm>
            <a:off x="1461241" y="2668063"/>
            <a:ext cx="4463867" cy="1000800"/>
          </a:xfrm>
          <a:prstGeom prst="roundRect">
            <a:avLst/>
          </a:prstGeom>
          <a:solidFill>
            <a:srgbClr val="EEECE9"/>
          </a:solidFill>
          <a:ln w="19050"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719192"/>
              </a:solidFill>
              <a:latin typeface="+mn-ea"/>
            </a:endParaRP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F357C8F2-098D-66C2-14D0-0E340331F1A9}"/>
              </a:ext>
            </a:extLst>
          </p:cNvPr>
          <p:cNvSpPr/>
          <p:nvPr/>
        </p:nvSpPr>
        <p:spPr>
          <a:xfrm>
            <a:off x="6528048" y="5301209"/>
            <a:ext cx="4463867" cy="999958"/>
          </a:xfrm>
          <a:prstGeom prst="roundRect">
            <a:avLst/>
          </a:prstGeom>
          <a:solidFill>
            <a:srgbClr val="EEECE9"/>
          </a:solidFill>
          <a:ln w="19050"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719192"/>
              </a:solidFill>
              <a:latin typeface="+mn-ea"/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18F37EC5-F0C5-4AB8-C5FA-B7F11C8376C2}"/>
              </a:ext>
            </a:extLst>
          </p:cNvPr>
          <p:cNvSpPr/>
          <p:nvPr/>
        </p:nvSpPr>
        <p:spPr>
          <a:xfrm>
            <a:off x="1459457" y="5304793"/>
            <a:ext cx="4463867" cy="1000800"/>
          </a:xfrm>
          <a:prstGeom prst="roundRect">
            <a:avLst/>
          </a:prstGeom>
          <a:solidFill>
            <a:srgbClr val="EEECE9"/>
          </a:solidFill>
          <a:ln w="19050"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719192"/>
              </a:solidFill>
              <a:latin typeface="+mn-ea"/>
            </a:endParaRPr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15D2919B-4F13-CDDB-F901-E10C4F4DF5F8}"/>
              </a:ext>
            </a:extLst>
          </p:cNvPr>
          <p:cNvSpPr/>
          <p:nvPr/>
        </p:nvSpPr>
        <p:spPr>
          <a:xfrm>
            <a:off x="6526681" y="3986428"/>
            <a:ext cx="4463867" cy="999958"/>
          </a:xfrm>
          <a:prstGeom prst="roundRect">
            <a:avLst/>
          </a:prstGeom>
          <a:solidFill>
            <a:srgbClr val="EEECE9"/>
          </a:solidFill>
          <a:ln w="19050"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  <a:latin typeface="+mn-ea"/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F8627CCC-73C1-BA39-5633-2BC5F3403641}"/>
              </a:ext>
            </a:extLst>
          </p:cNvPr>
          <p:cNvSpPr/>
          <p:nvPr/>
        </p:nvSpPr>
        <p:spPr>
          <a:xfrm>
            <a:off x="1447598" y="1310501"/>
            <a:ext cx="4463867" cy="999958"/>
          </a:xfrm>
          <a:prstGeom prst="roundRect">
            <a:avLst/>
          </a:prstGeom>
          <a:solidFill>
            <a:srgbClr val="EEECE9"/>
          </a:solidFill>
          <a:ln w="19050"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  <a:latin typeface="+mn-ea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453700" y="1445402"/>
            <a:ext cx="4469624" cy="677108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14399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200" b="1" dirty="0">
                <a:latin typeface="+mn-ea"/>
                <a:cs typeface="Segoe UI Light" panose="020B0502040204020203" pitchFamily="34" charset="0"/>
              </a:rPr>
              <a:t>OS</a:t>
            </a:r>
          </a:p>
          <a:p>
            <a:pPr marL="14399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b="1" dirty="0">
                <a:solidFill>
                  <a:srgbClr val="535F65"/>
                </a:solidFill>
                <a:latin typeface="+mn-ea"/>
                <a:cs typeface="Segoe UI Light" panose="020B0502040204020203" pitchFamily="34" charset="0"/>
              </a:rPr>
              <a:t>Windows 10 Home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468770" y="2803806"/>
            <a:ext cx="4473570" cy="677108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14399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200" b="1" dirty="0">
                <a:latin typeface="+mn-ea"/>
                <a:cs typeface="Segoe UI Light" panose="020B0502040204020203" pitchFamily="34" charset="0"/>
              </a:rPr>
              <a:t>WAS</a:t>
            </a:r>
          </a:p>
          <a:p>
            <a:pPr marL="14399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b="1" dirty="0">
                <a:solidFill>
                  <a:srgbClr val="535F65"/>
                </a:solidFill>
                <a:latin typeface="+mn-ea"/>
                <a:cs typeface="Segoe UI Light" panose="020B0502040204020203" pitchFamily="34" charset="0"/>
              </a:rPr>
              <a:t>Apache Tomcat 9.0.31</a:t>
            </a:r>
          </a:p>
        </p:txBody>
      </p:sp>
      <p:sp>
        <p:nvSpPr>
          <p:cNvPr id="90" name="직사각형 89"/>
          <p:cNvSpPr/>
          <p:nvPr/>
        </p:nvSpPr>
        <p:spPr>
          <a:xfrm>
            <a:off x="8236738" y="5413956"/>
            <a:ext cx="2404176" cy="76944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143996" lvl="1"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200" b="1" dirty="0">
                <a:latin typeface="+mn-ea"/>
                <a:cs typeface="Segoe UI Light" panose="020B0502040204020203" pitchFamily="34" charset="0"/>
              </a:rPr>
              <a:t>DBMS</a:t>
            </a:r>
            <a:r>
              <a:rPr lang="en-US" altLang="ko-KR" sz="2800" b="1" dirty="0">
                <a:latin typeface="+mn-ea"/>
                <a:cs typeface="Segoe UI Light" panose="020B0502040204020203" pitchFamily="34" charset="0"/>
              </a:rPr>
              <a:t> </a:t>
            </a:r>
          </a:p>
          <a:p>
            <a:pPr marL="143996" lvl="1"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b="1" dirty="0">
                <a:solidFill>
                  <a:srgbClr val="535F65"/>
                </a:solidFill>
                <a:latin typeface="+mn-ea"/>
                <a:cs typeface="Segoe UI Light" panose="020B0502040204020203" pitchFamily="34" charset="0"/>
              </a:rPr>
              <a:t>Oracle XE 11g</a:t>
            </a:r>
          </a:p>
        </p:txBody>
      </p:sp>
      <p:sp>
        <p:nvSpPr>
          <p:cNvPr id="92" name="직사각형 91"/>
          <p:cNvSpPr/>
          <p:nvPr/>
        </p:nvSpPr>
        <p:spPr>
          <a:xfrm>
            <a:off x="6577788" y="1352649"/>
            <a:ext cx="4064659" cy="116955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239994"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200" b="1" dirty="0">
                <a:latin typeface="+mn-ea"/>
                <a:cs typeface="Segoe UI Light" panose="020B0502040204020203" pitchFamily="34" charset="0"/>
              </a:rPr>
              <a:t>MODEL </a:t>
            </a:r>
          </a:p>
          <a:p>
            <a:pPr marL="239994"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b="1" dirty="0">
                <a:solidFill>
                  <a:srgbClr val="535F65"/>
                </a:solidFill>
                <a:latin typeface="+mn-ea"/>
                <a:cs typeface="Segoe UI Light" panose="020B0502040204020203" pitchFamily="34" charset="0"/>
              </a:rPr>
              <a:t>전자정부 표준 프레임워크</a:t>
            </a:r>
            <a:endParaRPr lang="en-US" altLang="ko-KR" sz="1600" b="1" dirty="0">
              <a:solidFill>
                <a:srgbClr val="535F65"/>
              </a:solidFill>
              <a:latin typeface="+mn-ea"/>
              <a:cs typeface="Segoe UI Light" panose="020B0502040204020203" pitchFamily="34" charset="0"/>
            </a:endParaRPr>
          </a:p>
          <a:p>
            <a:pPr marL="239994"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b="1" dirty="0">
                <a:solidFill>
                  <a:srgbClr val="535F65"/>
                </a:solidFill>
                <a:latin typeface="+mn-ea"/>
                <a:cs typeface="Segoe UI Light" panose="020B0502040204020203" pitchFamily="34" charset="0"/>
              </a:rPr>
              <a:t>(Spring framework), </a:t>
            </a:r>
            <a:r>
              <a:rPr lang="en-US" altLang="ko-KR" sz="1600" b="1" dirty="0" err="1">
                <a:solidFill>
                  <a:srgbClr val="535F65"/>
                </a:solidFill>
                <a:latin typeface="+mn-ea"/>
                <a:cs typeface="Segoe UI Light" panose="020B0502040204020203" pitchFamily="34" charset="0"/>
              </a:rPr>
              <a:t>Mybatis</a:t>
            </a:r>
            <a:r>
              <a:rPr lang="en-US" altLang="ko-KR" sz="1600" b="1" dirty="0">
                <a:solidFill>
                  <a:srgbClr val="535F65"/>
                </a:solidFill>
                <a:latin typeface="+mn-ea"/>
                <a:cs typeface="Segoe UI Light" panose="020B0502040204020203" pitchFamily="34" charset="0"/>
              </a:rPr>
              <a:t> framework</a:t>
            </a:r>
          </a:p>
        </p:txBody>
      </p:sp>
      <p:sp>
        <p:nvSpPr>
          <p:cNvPr id="93" name="직사각형 92"/>
          <p:cNvSpPr/>
          <p:nvPr/>
        </p:nvSpPr>
        <p:spPr>
          <a:xfrm>
            <a:off x="7210281" y="2680695"/>
            <a:ext cx="3432598" cy="95410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239994"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200" b="1" dirty="0">
                <a:latin typeface="+mn-ea"/>
                <a:cs typeface="Segoe UI Light" panose="020B0502040204020203" pitchFamily="34" charset="0"/>
              </a:rPr>
              <a:t>WEB</a:t>
            </a:r>
            <a:r>
              <a:rPr lang="en-US" altLang="ko-KR" sz="2400" dirty="0">
                <a:latin typeface="+mn-ea"/>
                <a:cs typeface="Segoe UI Light" panose="020B0502040204020203" pitchFamily="34" charset="0"/>
              </a:rPr>
              <a:t> </a:t>
            </a:r>
          </a:p>
          <a:p>
            <a:pPr marL="239994"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b="1" dirty="0">
                <a:solidFill>
                  <a:srgbClr val="535F65"/>
                </a:solidFill>
                <a:latin typeface="+mn-ea"/>
                <a:cs typeface="Segoe UI Light" panose="020B0502040204020203" pitchFamily="34" charset="0"/>
              </a:rPr>
              <a:t>HTML5, CSS/CSS3, JavaScript, jQuery</a:t>
            </a:r>
          </a:p>
        </p:txBody>
      </p:sp>
      <p:sp>
        <p:nvSpPr>
          <p:cNvPr id="94" name="직사각형 93"/>
          <p:cNvSpPr/>
          <p:nvPr/>
        </p:nvSpPr>
        <p:spPr>
          <a:xfrm>
            <a:off x="6524849" y="4006095"/>
            <a:ext cx="4115295" cy="92333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r"/>
            <a:r>
              <a:rPr lang="en-US" altLang="ko-KR" sz="2200" b="1" dirty="0">
                <a:latin typeface="+mn-ea"/>
                <a:cs typeface="Segoe UI Light" panose="020B0502040204020203" pitchFamily="34" charset="0"/>
              </a:rPr>
              <a:t>TOOL </a:t>
            </a:r>
          </a:p>
          <a:p>
            <a:pPr algn="r"/>
            <a:r>
              <a:rPr lang="en-US" altLang="ko-KR" sz="1600" b="1" dirty="0">
                <a:solidFill>
                  <a:srgbClr val="535F65"/>
                </a:solidFill>
                <a:latin typeface="+mn-ea"/>
                <a:cs typeface="Segoe UI Light" panose="020B0502040204020203" pitchFamily="34" charset="0"/>
              </a:rPr>
              <a:t>Eclipse IDE for Enterprise Java Developers, </a:t>
            </a:r>
            <a:r>
              <a:rPr lang="en-US" altLang="ko-KR" sz="1600" b="1" dirty="0" err="1">
                <a:solidFill>
                  <a:srgbClr val="535F65"/>
                </a:solidFill>
                <a:latin typeface="+mn-ea"/>
                <a:cs typeface="Segoe UI Light" panose="020B0502040204020203" pitchFamily="34" charset="0"/>
              </a:rPr>
              <a:t>eXERD</a:t>
            </a:r>
            <a:r>
              <a:rPr lang="en-US" altLang="ko-KR" sz="1600" b="1" dirty="0">
                <a:solidFill>
                  <a:srgbClr val="535F65"/>
                </a:solidFill>
                <a:latin typeface="+mn-ea"/>
                <a:cs typeface="Segoe UI Light" panose="020B0502040204020203" pitchFamily="34" charset="0"/>
              </a:rPr>
              <a:t> (E-R Modeling Tool</a:t>
            </a:r>
            <a:endParaRPr lang="ko-KR" altLang="en-US" sz="1600" b="1" dirty="0">
              <a:solidFill>
                <a:srgbClr val="535F65"/>
              </a:solidFill>
              <a:latin typeface="+mn-ea"/>
              <a:cs typeface="Segoe UI Light" panose="020B0502040204020203" pitchFamily="34" charset="0"/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6D5B0CBA-1BBC-BEA7-02DD-DC3B504A59DF}"/>
              </a:ext>
            </a:extLst>
          </p:cNvPr>
          <p:cNvCxnSpPr>
            <a:cxnSpLocks/>
            <a:stCxn id="4" idx="0"/>
          </p:cNvCxnSpPr>
          <p:nvPr/>
        </p:nvCxnSpPr>
        <p:spPr>
          <a:xfrm>
            <a:off x="6235769" y="1782752"/>
            <a:ext cx="3107" cy="4037023"/>
          </a:xfrm>
          <a:prstGeom prst="line">
            <a:avLst/>
          </a:prstGeom>
          <a:ln w="19050">
            <a:solidFill>
              <a:srgbClr val="7191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C05E7D34-AA1D-0880-7CB8-4FFD419BED52}"/>
              </a:ext>
            </a:extLst>
          </p:cNvPr>
          <p:cNvSpPr/>
          <p:nvPr/>
        </p:nvSpPr>
        <p:spPr>
          <a:xfrm>
            <a:off x="5886768" y="3117060"/>
            <a:ext cx="108000" cy="108000"/>
          </a:xfrm>
          <a:prstGeom prst="rect">
            <a:avLst/>
          </a:prstGeom>
          <a:solidFill>
            <a:srgbClr val="719192"/>
          </a:solidFill>
          <a:ln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  <a:latin typeface="+mn-ea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6E72F000-414C-F44D-09FA-318AEC76A164}"/>
              </a:ext>
            </a:extLst>
          </p:cNvPr>
          <p:cNvSpPr/>
          <p:nvPr/>
        </p:nvSpPr>
        <p:spPr>
          <a:xfrm>
            <a:off x="5861714" y="4441815"/>
            <a:ext cx="108000" cy="108000"/>
          </a:xfrm>
          <a:prstGeom prst="rect">
            <a:avLst/>
          </a:prstGeom>
          <a:solidFill>
            <a:srgbClr val="719192"/>
          </a:solidFill>
          <a:ln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  <a:latin typeface="+mn-ea"/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C33746B-1070-85A9-F303-73B3185266FF}"/>
              </a:ext>
            </a:extLst>
          </p:cNvPr>
          <p:cNvSpPr/>
          <p:nvPr/>
        </p:nvSpPr>
        <p:spPr>
          <a:xfrm>
            <a:off x="6468223" y="4441815"/>
            <a:ext cx="108000" cy="108000"/>
          </a:xfrm>
          <a:prstGeom prst="rect">
            <a:avLst/>
          </a:prstGeom>
          <a:solidFill>
            <a:srgbClr val="719192"/>
          </a:solidFill>
          <a:ln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  <a:latin typeface="+mn-ea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FD5A5855-3D15-4A93-2133-574B94C6FBAE}"/>
              </a:ext>
            </a:extLst>
          </p:cNvPr>
          <p:cNvSpPr/>
          <p:nvPr/>
        </p:nvSpPr>
        <p:spPr>
          <a:xfrm>
            <a:off x="6480610" y="5769272"/>
            <a:ext cx="108000" cy="108000"/>
          </a:xfrm>
          <a:prstGeom prst="rect">
            <a:avLst/>
          </a:prstGeom>
          <a:solidFill>
            <a:srgbClr val="719192"/>
          </a:solidFill>
          <a:ln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  <a:latin typeface="+mn-ea"/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DC8DBBBD-0A8D-B560-0973-2BD36D9F5525}"/>
              </a:ext>
            </a:extLst>
          </p:cNvPr>
          <p:cNvSpPr/>
          <p:nvPr/>
        </p:nvSpPr>
        <p:spPr>
          <a:xfrm>
            <a:off x="5860392" y="5764218"/>
            <a:ext cx="108000" cy="108000"/>
          </a:xfrm>
          <a:prstGeom prst="rect">
            <a:avLst/>
          </a:prstGeom>
          <a:solidFill>
            <a:srgbClr val="719192"/>
          </a:solidFill>
          <a:ln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  <a:latin typeface="+mn-ea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FD5A5855-3D15-4A93-2133-574B94C6FBAE}"/>
              </a:ext>
            </a:extLst>
          </p:cNvPr>
          <p:cNvSpPr/>
          <p:nvPr/>
        </p:nvSpPr>
        <p:spPr>
          <a:xfrm>
            <a:off x="6480610" y="1725602"/>
            <a:ext cx="108000" cy="108000"/>
          </a:xfrm>
          <a:prstGeom prst="rect">
            <a:avLst/>
          </a:prstGeom>
          <a:solidFill>
            <a:srgbClr val="719192"/>
          </a:solidFill>
          <a:ln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  <a:latin typeface="+mn-ea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DC8DBBBD-0A8D-B560-0973-2BD36D9F5525}"/>
              </a:ext>
            </a:extLst>
          </p:cNvPr>
          <p:cNvSpPr/>
          <p:nvPr/>
        </p:nvSpPr>
        <p:spPr>
          <a:xfrm>
            <a:off x="5834340" y="1728672"/>
            <a:ext cx="108000" cy="108000"/>
          </a:xfrm>
          <a:prstGeom prst="rect">
            <a:avLst/>
          </a:prstGeom>
          <a:solidFill>
            <a:srgbClr val="719192"/>
          </a:solidFill>
          <a:ln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  <a:latin typeface="+mn-ea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05E7D34-AA1D-0880-7CB8-4FFD419BED52}"/>
              </a:ext>
            </a:extLst>
          </p:cNvPr>
          <p:cNvSpPr/>
          <p:nvPr/>
        </p:nvSpPr>
        <p:spPr>
          <a:xfrm>
            <a:off x="6485218" y="3117060"/>
            <a:ext cx="108000" cy="108000"/>
          </a:xfrm>
          <a:prstGeom prst="rect">
            <a:avLst/>
          </a:prstGeom>
          <a:solidFill>
            <a:srgbClr val="719192"/>
          </a:solidFill>
          <a:ln>
            <a:solidFill>
              <a:srgbClr val="719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719192"/>
              </a:solidFill>
              <a:latin typeface="+mn-ea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1466059" y="4013079"/>
            <a:ext cx="4473570" cy="92333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14399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200" b="1" dirty="0">
                <a:latin typeface="+mn-ea"/>
                <a:cs typeface="Segoe UI Light" panose="020B0502040204020203" pitchFamily="34" charset="0"/>
              </a:rPr>
              <a:t>OPENSOURCE</a:t>
            </a:r>
          </a:p>
          <a:p>
            <a:pPr marL="14399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b="1" dirty="0">
                <a:solidFill>
                  <a:srgbClr val="535F65"/>
                </a:solidFill>
                <a:latin typeface="+mn-ea"/>
                <a:cs typeface="Segoe UI Light" panose="020B0502040204020203" pitchFamily="34" charset="0"/>
              </a:rPr>
              <a:t>JavaScript jquery-3.4.x,   jquery-ui-1.11.4,   jquery-easyui-1.4.5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1442746" y="5450410"/>
            <a:ext cx="4473570" cy="677108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14399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200" b="1" dirty="0">
                <a:latin typeface="+mn-ea"/>
                <a:cs typeface="Segoe UI Light" panose="020B0502040204020203" pitchFamily="34" charset="0"/>
              </a:rPr>
              <a:t>LANGUAGE</a:t>
            </a:r>
          </a:p>
          <a:p>
            <a:pPr marL="14399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b="1" dirty="0">
                <a:solidFill>
                  <a:srgbClr val="535F65"/>
                </a:solidFill>
                <a:latin typeface="+mn-ea"/>
                <a:cs typeface="Segoe UI Light" panose="020B0502040204020203" pitchFamily="34" charset="0"/>
              </a:rPr>
              <a:t>Java Platform 8, JSP &amp; Servlet 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876604" y="298053"/>
            <a:ext cx="85317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1.2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개발환경 </a:t>
            </a:r>
            <a:r>
              <a:rPr lang="en-US" altLang="ko-KR" sz="4400" b="1" dirty="0">
                <a:solidFill>
                  <a:srgbClr val="039097"/>
                </a:solidFill>
                <a:latin typeface="+mn-ea"/>
                <a:cs typeface="함초롬바탕" panose="02030504000101010101" pitchFamily="18" charset="-127"/>
              </a:rPr>
              <a:t>(Resources)</a:t>
            </a:r>
          </a:p>
        </p:txBody>
      </p:sp>
      <p:pic>
        <p:nvPicPr>
          <p:cNvPr id="57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직사각형 12">
            <a:extLst>
              <a:ext uri="{FF2B5EF4-FFF2-40B4-BE49-F238E27FC236}">
                <a16:creationId xmlns:a16="http://schemas.microsoft.com/office/drawing/2014/main" id="{6C1F0C35-7EC9-2A46-B8F3-5634A6BDCE4E}"/>
              </a:ext>
            </a:extLst>
          </p:cNvPr>
          <p:cNvSpPr/>
          <p:nvPr/>
        </p:nvSpPr>
        <p:spPr>
          <a:xfrm>
            <a:off x="-8111" y="0"/>
            <a:ext cx="407369" cy="1340768"/>
          </a:xfrm>
          <a:prstGeom prst="rect">
            <a:avLst/>
          </a:prstGeom>
          <a:solidFill>
            <a:srgbClr val="3C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52608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8" name="직선 연결선 214">
            <a:extLst>
              <a:ext uri="{FF2B5EF4-FFF2-40B4-BE49-F238E27FC236}">
                <a16:creationId xmlns:a16="http://schemas.microsoft.com/office/drawing/2014/main" id="{09BACBE8-B258-6248-8D4A-ED0AC7265676}"/>
              </a:ext>
            </a:extLst>
          </p:cNvPr>
          <p:cNvCxnSpPr/>
          <p:nvPr/>
        </p:nvCxnSpPr>
        <p:spPr>
          <a:xfrm>
            <a:off x="2847871" y="3901818"/>
            <a:ext cx="0" cy="10800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연결선 191">
            <a:extLst>
              <a:ext uri="{FF2B5EF4-FFF2-40B4-BE49-F238E27FC236}">
                <a16:creationId xmlns:a16="http://schemas.microsoft.com/office/drawing/2014/main" id="{D1011331-2F3D-B048-810B-48324305BAFF}"/>
              </a:ext>
            </a:extLst>
          </p:cNvPr>
          <p:cNvCxnSpPr/>
          <p:nvPr/>
        </p:nvCxnSpPr>
        <p:spPr>
          <a:xfrm>
            <a:off x="5687516" y="1678271"/>
            <a:ext cx="0" cy="73287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왼쪽 대괄호 193">
            <a:extLst>
              <a:ext uri="{FF2B5EF4-FFF2-40B4-BE49-F238E27FC236}">
                <a16:creationId xmlns:a16="http://schemas.microsoft.com/office/drawing/2014/main" id="{1E12D37F-295F-9244-BE9D-E4595C5A730F}"/>
              </a:ext>
            </a:extLst>
          </p:cNvPr>
          <p:cNvSpPr/>
          <p:nvPr/>
        </p:nvSpPr>
        <p:spPr>
          <a:xfrm rot="5400000">
            <a:off x="7385429" y="-1410601"/>
            <a:ext cx="127075" cy="7770564"/>
          </a:xfrm>
          <a:prstGeom prst="leftBracke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55" name="왼쪽 대괄호 202">
            <a:extLst>
              <a:ext uri="{FF2B5EF4-FFF2-40B4-BE49-F238E27FC236}">
                <a16:creationId xmlns:a16="http://schemas.microsoft.com/office/drawing/2014/main" id="{86945FE8-C0E2-AA4B-A9C4-CD82ADA63916}"/>
              </a:ext>
            </a:extLst>
          </p:cNvPr>
          <p:cNvSpPr/>
          <p:nvPr/>
        </p:nvSpPr>
        <p:spPr>
          <a:xfrm rot="5400000">
            <a:off x="5278944" y="-1420991"/>
            <a:ext cx="118455" cy="9117465"/>
          </a:xfrm>
          <a:prstGeom prst="leftBracke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cxnSp>
        <p:nvCxnSpPr>
          <p:cNvPr id="156" name="직선 연결선 203">
            <a:extLst>
              <a:ext uri="{FF2B5EF4-FFF2-40B4-BE49-F238E27FC236}">
                <a16:creationId xmlns:a16="http://schemas.microsoft.com/office/drawing/2014/main" id="{8E7120FD-63DC-CB40-B7C1-48290F62A772}"/>
              </a:ext>
            </a:extLst>
          </p:cNvPr>
          <p:cNvCxnSpPr>
            <a:cxnSpLocks/>
            <a:endCxn id="166" idx="0"/>
          </p:cNvCxnSpPr>
          <p:nvPr/>
        </p:nvCxnSpPr>
        <p:spPr>
          <a:xfrm flipH="1">
            <a:off x="2056908" y="3082532"/>
            <a:ext cx="0" cy="892777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직선 연결선 209">
            <a:extLst>
              <a:ext uri="{FF2B5EF4-FFF2-40B4-BE49-F238E27FC236}">
                <a16:creationId xmlns:a16="http://schemas.microsoft.com/office/drawing/2014/main" id="{9E33C955-520D-694C-B7FE-5F12E93363E0}"/>
              </a:ext>
            </a:extLst>
          </p:cNvPr>
          <p:cNvCxnSpPr>
            <a:cxnSpLocks/>
          </p:cNvCxnSpPr>
          <p:nvPr/>
        </p:nvCxnSpPr>
        <p:spPr>
          <a:xfrm>
            <a:off x="7304699" y="3089856"/>
            <a:ext cx="0" cy="79200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왼쪽 대괄호 210">
            <a:extLst>
              <a:ext uri="{FF2B5EF4-FFF2-40B4-BE49-F238E27FC236}">
                <a16:creationId xmlns:a16="http://schemas.microsoft.com/office/drawing/2014/main" id="{3F9FC6DF-D4E4-944B-B479-B0936E1C79B8}"/>
              </a:ext>
            </a:extLst>
          </p:cNvPr>
          <p:cNvSpPr/>
          <p:nvPr/>
        </p:nvSpPr>
        <p:spPr>
          <a:xfrm rot="5400000">
            <a:off x="2042333" y="2354930"/>
            <a:ext cx="84699" cy="3178476"/>
          </a:xfrm>
          <a:prstGeom prst="leftBracke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cxnSp>
        <p:nvCxnSpPr>
          <p:cNvPr id="171" name="직선 연결선 219">
            <a:extLst>
              <a:ext uri="{FF2B5EF4-FFF2-40B4-BE49-F238E27FC236}">
                <a16:creationId xmlns:a16="http://schemas.microsoft.com/office/drawing/2014/main" id="{AE88F4E6-19DC-6442-B81F-6DB8A31FAC9B}"/>
              </a:ext>
            </a:extLst>
          </p:cNvPr>
          <p:cNvCxnSpPr>
            <a:cxnSpLocks/>
            <a:endCxn id="174" idx="0"/>
          </p:cNvCxnSpPr>
          <p:nvPr/>
        </p:nvCxnSpPr>
        <p:spPr>
          <a:xfrm>
            <a:off x="5242549" y="3093015"/>
            <a:ext cx="0" cy="88547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직선 연결선 281">
            <a:extLst>
              <a:ext uri="{FF2B5EF4-FFF2-40B4-BE49-F238E27FC236}">
                <a16:creationId xmlns:a16="http://schemas.microsoft.com/office/drawing/2014/main" id="{F8B2B59E-F4EC-A444-AF87-65E83656D991}"/>
              </a:ext>
            </a:extLst>
          </p:cNvPr>
          <p:cNvCxnSpPr>
            <a:cxnSpLocks/>
          </p:cNvCxnSpPr>
          <p:nvPr/>
        </p:nvCxnSpPr>
        <p:spPr>
          <a:xfrm>
            <a:off x="10075496" y="4467925"/>
            <a:ext cx="322" cy="46228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직선 연결선 294">
            <a:extLst>
              <a:ext uri="{FF2B5EF4-FFF2-40B4-BE49-F238E27FC236}">
                <a16:creationId xmlns:a16="http://schemas.microsoft.com/office/drawing/2014/main" id="{BBC30F5F-B610-7643-8948-E98F26B93349}"/>
              </a:ext>
            </a:extLst>
          </p:cNvPr>
          <p:cNvCxnSpPr>
            <a:stCxn id="121" idx="2"/>
          </p:cNvCxnSpPr>
          <p:nvPr/>
        </p:nvCxnSpPr>
        <p:spPr>
          <a:xfrm>
            <a:off x="3563686" y="2886644"/>
            <a:ext cx="0" cy="19919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왼쪽 대괄호 67">
            <a:extLst>
              <a:ext uri="{FF2B5EF4-FFF2-40B4-BE49-F238E27FC236}">
                <a16:creationId xmlns:a16="http://schemas.microsoft.com/office/drawing/2014/main" id="{B31466D4-B31F-ED41-96B1-58419A4043AE}"/>
              </a:ext>
            </a:extLst>
          </p:cNvPr>
          <p:cNvSpPr/>
          <p:nvPr/>
        </p:nvSpPr>
        <p:spPr>
          <a:xfrm rot="5400000">
            <a:off x="5243473" y="3126208"/>
            <a:ext cx="82800" cy="1643541"/>
          </a:xfrm>
          <a:prstGeom prst="leftBracke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96" name="왼쪽 대괄호 70">
            <a:extLst>
              <a:ext uri="{FF2B5EF4-FFF2-40B4-BE49-F238E27FC236}">
                <a16:creationId xmlns:a16="http://schemas.microsoft.com/office/drawing/2014/main" id="{E03A28E5-C70E-4144-AFD7-41D71AD36198}"/>
              </a:ext>
            </a:extLst>
          </p:cNvPr>
          <p:cNvSpPr/>
          <p:nvPr/>
        </p:nvSpPr>
        <p:spPr>
          <a:xfrm rot="5400000">
            <a:off x="7283096" y="3517562"/>
            <a:ext cx="84237" cy="815295"/>
          </a:xfrm>
          <a:prstGeom prst="leftBracke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cxnSp>
        <p:nvCxnSpPr>
          <p:cNvPr id="214" name="직선 연결선 209">
            <a:extLst>
              <a:ext uri="{FF2B5EF4-FFF2-40B4-BE49-F238E27FC236}">
                <a16:creationId xmlns:a16="http://schemas.microsoft.com/office/drawing/2014/main" id="{E0BF2178-31E8-884B-86F6-ACCF1D00BE41}"/>
              </a:ext>
            </a:extLst>
          </p:cNvPr>
          <p:cNvCxnSpPr>
            <a:cxnSpLocks/>
            <a:stCxn id="187" idx="2"/>
          </p:cNvCxnSpPr>
          <p:nvPr/>
        </p:nvCxnSpPr>
        <p:spPr>
          <a:xfrm>
            <a:off x="10089229" y="3568840"/>
            <a:ext cx="0" cy="463448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직선 연결선 214">
            <a:extLst>
              <a:ext uri="{FF2B5EF4-FFF2-40B4-BE49-F238E27FC236}">
                <a16:creationId xmlns:a16="http://schemas.microsoft.com/office/drawing/2014/main" id="{333404EF-3A1B-9148-A97C-3590A9496016}"/>
              </a:ext>
            </a:extLst>
          </p:cNvPr>
          <p:cNvCxnSpPr/>
          <p:nvPr/>
        </p:nvCxnSpPr>
        <p:spPr>
          <a:xfrm>
            <a:off x="1239081" y="3901818"/>
            <a:ext cx="0" cy="10800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209">
            <a:extLst>
              <a:ext uri="{FF2B5EF4-FFF2-40B4-BE49-F238E27FC236}">
                <a16:creationId xmlns:a16="http://schemas.microsoft.com/office/drawing/2014/main" id="{9E33C955-520D-694C-B7FE-5F12E93363E0}"/>
              </a:ext>
            </a:extLst>
          </p:cNvPr>
          <p:cNvCxnSpPr>
            <a:cxnSpLocks/>
            <a:endCxn id="180" idx="0"/>
          </p:cNvCxnSpPr>
          <p:nvPr/>
        </p:nvCxnSpPr>
        <p:spPr>
          <a:xfrm>
            <a:off x="6923212" y="4241329"/>
            <a:ext cx="0" cy="65865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연결선 209">
            <a:extLst>
              <a:ext uri="{FF2B5EF4-FFF2-40B4-BE49-F238E27FC236}">
                <a16:creationId xmlns:a16="http://schemas.microsoft.com/office/drawing/2014/main" id="{9E33C955-520D-694C-B7FE-5F12E93363E0}"/>
              </a:ext>
            </a:extLst>
          </p:cNvPr>
          <p:cNvCxnSpPr>
            <a:cxnSpLocks/>
            <a:endCxn id="200" idx="0"/>
          </p:cNvCxnSpPr>
          <p:nvPr/>
        </p:nvCxnSpPr>
        <p:spPr>
          <a:xfrm flipH="1">
            <a:off x="7732863" y="3907533"/>
            <a:ext cx="0" cy="993704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3731B5DA-6D26-1351-F090-C14DA14B5539}"/>
              </a:ext>
            </a:extLst>
          </p:cNvPr>
          <p:cNvSpPr/>
          <p:nvPr/>
        </p:nvSpPr>
        <p:spPr>
          <a:xfrm>
            <a:off x="180137" y="6406721"/>
            <a:ext cx="183620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rgbClr val="464646"/>
                </a:solidFill>
                <a:latin typeface="+mn-ea"/>
                <a:cs typeface="Segoe UI Light" panose="020B0502040204020203" pitchFamily="34" charset="0"/>
              </a:rPr>
              <a:t>*DU = Divvy Up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876604" y="298053"/>
            <a:ext cx="11177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1.3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작업분할구조도 </a:t>
            </a:r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(WBS) </a:t>
            </a:r>
            <a:r>
              <a:rPr lang="ko-KR" altLang="en-US" sz="2400" b="1" dirty="0">
                <a:solidFill>
                  <a:srgbClr val="039097"/>
                </a:solidFill>
                <a:latin typeface="+mn-ea"/>
                <a:cs typeface="함초롬바탕" panose="02030504000101010101" pitchFamily="18" charset="-127"/>
              </a:rPr>
              <a:t>사용자 모드 측</a:t>
            </a:r>
            <a:endParaRPr lang="en-US" altLang="ko-KR" sz="2400" b="1" dirty="0">
              <a:solidFill>
                <a:srgbClr val="039097"/>
              </a:solidFill>
              <a:latin typeface="+mn-ea"/>
              <a:cs typeface="함초롬바탕" panose="02030504000101010101" pitchFamily="18" charset="-127"/>
            </a:endParaRPr>
          </a:p>
        </p:txBody>
      </p:sp>
      <p:pic>
        <p:nvPicPr>
          <p:cNvPr id="67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1" name="직사각형 130">
            <a:extLst>
              <a:ext uri="{FF2B5EF4-FFF2-40B4-BE49-F238E27FC236}">
                <a16:creationId xmlns:a16="http://schemas.microsoft.com/office/drawing/2014/main" id="{10A59EC7-6E35-F74C-BA6F-27E82E14BB1E}"/>
              </a:ext>
            </a:extLst>
          </p:cNvPr>
          <p:cNvSpPr/>
          <p:nvPr/>
        </p:nvSpPr>
        <p:spPr>
          <a:xfrm>
            <a:off x="3113686" y="2526644"/>
            <a:ext cx="900000" cy="360000"/>
          </a:xfrm>
          <a:prstGeom prst="rect">
            <a:avLst/>
          </a:prstGeom>
          <a:solidFill>
            <a:srgbClr val="9E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멤버</a:t>
            </a:r>
          </a:p>
        </p:txBody>
      </p:sp>
      <p:sp>
        <p:nvSpPr>
          <p:cNvPr id="122" name="직사각형 131">
            <a:extLst>
              <a:ext uri="{FF2B5EF4-FFF2-40B4-BE49-F238E27FC236}">
                <a16:creationId xmlns:a16="http://schemas.microsoft.com/office/drawing/2014/main" id="{9D9D3C65-ABBE-6442-80E2-1372098BCE0E}"/>
              </a:ext>
            </a:extLst>
          </p:cNvPr>
          <p:cNvSpPr/>
          <p:nvPr/>
        </p:nvSpPr>
        <p:spPr>
          <a:xfrm>
            <a:off x="10897370" y="2523415"/>
            <a:ext cx="900000" cy="360000"/>
          </a:xfrm>
          <a:prstGeom prst="rect">
            <a:avLst/>
          </a:prstGeom>
          <a:solidFill>
            <a:srgbClr val="D5D1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>
                    <a:lumMod val="65000"/>
                  </a:schemeClr>
                </a:solidFill>
                <a:latin typeface="+mn-ea"/>
                <a:cs typeface="함초롬바탕" panose="02030504000101010101" pitchFamily="18" charset="-127"/>
              </a:rPr>
              <a:t>관리자</a:t>
            </a:r>
          </a:p>
        </p:txBody>
      </p:sp>
      <p:sp>
        <p:nvSpPr>
          <p:cNvPr id="123" name="직사각형 132">
            <a:extLst>
              <a:ext uri="{FF2B5EF4-FFF2-40B4-BE49-F238E27FC236}">
                <a16:creationId xmlns:a16="http://schemas.microsoft.com/office/drawing/2014/main" id="{1B27D0CF-CDF8-9D43-8E60-86ED27CF371D}"/>
              </a:ext>
            </a:extLst>
          </p:cNvPr>
          <p:cNvSpPr/>
          <p:nvPr/>
        </p:nvSpPr>
        <p:spPr>
          <a:xfrm>
            <a:off x="292641" y="3162567"/>
            <a:ext cx="1008112" cy="360000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회원가입</a:t>
            </a:r>
          </a:p>
        </p:txBody>
      </p:sp>
      <p:sp>
        <p:nvSpPr>
          <p:cNvPr id="124" name="직사각형 153">
            <a:extLst>
              <a:ext uri="{FF2B5EF4-FFF2-40B4-BE49-F238E27FC236}">
                <a16:creationId xmlns:a16="http://schemas.microsoft.com/office/drawing/2014/main" id="{F6EDCAE2-3273-8140-B469-F7CBFBD118CD}"/>
              </a:ext>
            </a:extLst>
          </p:cNvPr>
          <p:cNvSpPr/>
          <p:nvPr/>
        </p:nvSpPr>
        <p:spPr>
          <a:xfrm>
            <a:off x="11320654" y="3983595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문의 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글 </a:t>
            </a:r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삭제</a:t>
            </a:r>
          </a:p>
        </p:txBody>
      </p:sp>
      <p:sp>
        <p:nvSpPr>
          <p:cNvPr id="125" name="직사각형 167">
            <a:extLst>
              <a:ext uri="{FF2B5EF4-FFF2-40B4-BE49-F238E27FC236}">
                <a16:creationId xmlns:a16="http://schemas.microsoft.com/office/drawing/2014/main" id="{02D5D79B-6278-F141-8488-9F611179CF7B}"/>
              </a:ext>
            </a:extLst>
          </p:cNvPr>
          <p:cNvSpPr/>
          <p:nvPr/>
        </p:nvSpPr>
        <p:spPr>
          <a:xfrm>
            <a:off x="9715496" y="4925736"/>
            <a:ext cx="720000" cy="504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100" dirty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답변 </a:t>
            </a:r>
            <a:endParaRPr lang="en-US" altLang="ko-KR" sz="1100" dirty="0" smtClean="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100" dirty="0" smtClean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글 </a:t>
            </a:r>
            <a:r>
              <a:rPr lang="ko-KR" altLang="en-US" sz="1100" dirty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보기</a:t>
            </a:r>
            <a:endParaRPr lang="en-US" altLang="ko-KR" sz="1100" dirty="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129" name="직사각형 118">
            <a:extLst>
              <a:ext uri="{FF2B5EF4-FFF2-40B4-BE49-F238E27FC236}">
                <a16:creationId xmlns:a16="http://schemas.microsoft.com/office/drawing/2014/main" id="{19687AB3-1233-4B41-966C-F019AE19E086}"/>
              </a:ext>
            </a:extLst>
          </p:cNvPr>
          <p:cNvSpPr/>
          <p:nvPr/>
        </p:nvSpPr>
        <p:spPr>
          <a:xfrm>
            <a:off x="5350339" y="1301641"/>
            <a:ext cx="676393" cy="386155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DU*</a:t>
            </a:r>
            <a:endParaRPr lang="ko-KR" altLang="en-US" sz="110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150" name="직사각형 129">
            <a:extLst>
              <a:ext uri="{FF2B5EF4-FFF2-40B4-BE49-F238E27FC236}">
                <a16:creationId xmlns:a16="http://schemas.microsoft.com/office/drawing/2014/main" id="{324231D8-199B-3A49-A552-2CDE12AFD6B2}"/>
              </a:ext>
            </a:extLst>
          </p:cNvPr>
          <p:cNvSpPr/>
          <p:nvPr/>
        </p:nvSpPr>
        <p:spPr>
          <a:xfrm>
            <a:off x="4976836" y="1919435"/>
            <a:ext cx="1421360" cy="389708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로그인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/</a:t>
            </a:r>
            <a:r>
              <a:rPr lang="ko-KR" altLang="en-US" sz="110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로그아웃</a:t>
            </a:r>
          </a:p>
        </p:txBody>
      </p:sp>
      <p:sp>
        <p:nvSpPr>
          <p:cNvPr id="161" name="직사각형 133">
            <a:extLst>
              <a:ext uri="{FF2B5EF4-FFF2-40B4-BE49-F238E27FC236}">
                <a16:creationId xmlns:a16="http://schemas.microsoft.com/office/drawing/2014/main" id="{13A82271-010C-B144-9867-5561F20E32B9}"/>
              </a:ext>
            </a:extLst>
          </p:cNvPr>
          <p:cNvSpPr/>
          <p:nvPr/>
        </p:nvSpPr>
        <p:spPr>
          <a:xfrm>
            <a:off x="1552852" y="3159463"/>
            <a:ext cx="1008112" cy="360000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메인 페이지</a:t>
            </a:r>
          </a:p>
        </p:txBody>
      </p:sp>
      <p:sp>
        <p:nvSpPr>
          <p:cNvPr id="172" name="직사각형 134">
            <a:extLst>
              <a:ext uri="{FF2B5EF4-FFF2-40B4-BE49-F238E27FC236}">
                <a16:creationId xmlns:a16="http://schemas.microsoft.com/office/drawing/2014/main" id="{B2EC53F2-5F6C-4840-8D9E-EF8B8ABE0F74}"/>
              </a:ext>
            </a:extLst>
          </p:cNvPr>
          <p:cNvSpPr/>
          <p:nvPr/>
        </p:nvSpPr>
        <p:spPr>
          <a:xfrm>
            <a:off x="4775251" y="3194613"/>
            <a:ext cx="1008112" cy="360000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친구 관련</a:t>
            </a:r>
            <a:endParaRPr lang="ko-KR" altLang="en-US" sz="110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173" name="직사각형 141">
            <a:extLst>
              <a:ext uri="{FF2B5EF4-FFF2-40B4-BE49-F238E27FC236}">
                <a16:creationId xmlns:a16="http://schemas.microsoft.com/office/drawing/2014/main" id="{5DA54D74-F18A-AD44-BB5A-0CD0A564FA95}"/>
              </a:ext>
            </a:extLst>
          </p:cNvPr>
          <p:cNvSpPr/>
          <p:nvPr/>
        </p:nvSpPr>
        <p:spPr>
          <a:xfrm>
            <a:off x="4114103" y="3978643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err="1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팔로우</a:t>
            </a:r>
            <a:endParaRPr lang="ko-KR" altLang="en-US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174" name="직사각형 145">
            <a:extLst>
              <a:ext uri="{FF2B5EF4-FFF2-40B4-BE49-F238E27FC236}">
                <a16:creationId xmlns:a16="http://schemas.microsoft.com/office/drawing/2014/main" id="{6C85DFD1-9EE6-C547-A063-AC1916C5995A}"/>
              </a:ext>
            </a:extLst>
          </p:cNvPr>
          <p:cNvSpPr/>
          <p:nvPr/>
        </p:nvSpPr>
        <p:spPr>
          <a:xfrm>
            <a:off x="4919307" y="3978488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 err="1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언팔로우</a:t>
            </a:r>
            <a:endParaRPr lang="en-US" altLang="ko-KR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178" name="직사각형 135">
            <a:extLst>
              <a:ext uri="{FF2B5EF4-FFF2-40B4-BE49-F238E27FC236}">
                <a16:creationId xmlns:a16="http://schemas.microsoft.com/office/drawing/2014/main" id="{4E10D23B-BD2F-994B-B1F8-85A8515A01C5}"/>
              </a:ext>
            </a:extLst>
          </p:cNvPr>
          <p:cNvSpPr/>
          <p:nvPr/>
        </p:nvSpPr>
        <p:spPr>
          <a:xfrm>
            <a:off x="6800401" y="3201402"/>
            <a:ext cx="1008112" cy="360000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알림관련</a:t>
            </a:r>
            <a:endParaRPr lang="ko-KR" altLang="en-US" sz="110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179" name="직사각형 146">
            <a:extLst>
              <a:ext uri="{FF2B5EF4-FFF2-40B4-BE49-F238E27FC236}">
                <a16:creationId xmlns:a16="http://schemas.microsoft.com/office/drawing/2014/main" id="{8893E981-1B1F-324B-B798-06BE37074778}"/>
              </a:ext>
            </a:extLst>
          </p:cNvPr>
          <p:cNvSpPr/>
          <p:nvPr/>
        </p:nvSpPr>
        <p:spPr>
          <a:xfrm>
            <a:off x="8145507" y="3983595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문의 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글 </a:t>
            </a:r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목록</a:t>
            </a:r>
          </a:p>
        </p:txBody>
      </p:sp>
      <p:sp>
        <p:nvSpPr>
          <p:cNvPr id="180" name="직사각형 148">
            <a:extLst>
              <a:ext uri="{FF2B5EF4-FFF2-40B4-BE49-F238E27FC236}">
                <a16:creationId xmlns:a16="http://schemas.microsoft.com/office/drawing/2014/main" id="{4E299A1D-320A-834C-A7DB-7202B25A01C6}"/>
              </a:ext>
            </a:extLst>
          </p:cNvPr>
          <p:cNvSpPr/>
          <p:nvPr/>
        </p:nvSpPr>
        <p:spPr>
          <a:xfrm>
            <a:off x="6575990" y="4899982"/>
            <a:ext cx="720000" cy="504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 smtClean="0">
                <a:solidFill>
                  <a:sysClr val="windowText" lastClr="000000"/>
                </a:solidFill>
                <a:latin typeface="+mn-ea"/>
                <a:cs typeface="함초롬바탕" panose="02030504000101010101" pitchFamily="18" charset="-127"/>
              </a:rPr>
              <a:t>친구</a:t>
            </a:r>
            <a:endParaRPr lang="en-US" altLang="ko-KR" sz="1050" dirty="0" smtClean="0">
              <a:solidFill>
                <a:sysClr val="windowText" lastClr="000000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err="1" smtClean="0">
                <a:solidFill>
                  <a:sysClr val="windowText" lastClr="000000"/>
                </a:solidFill>
                <a:latin typeface="+mn-ea"/>
                <a:cs typeface="함초롬바탕" panose="02030504000101010101" pitchFamily="18" charset="-127"/>
              </a:rPr>
              <a:t>알림목록</a:t>
            </a:r>
            <a:endParaRPr lang="ko-KR" altLang="en-US" sz="1050" dirty="0">
              <a:solidFill>
                <a:sysClr val="windowText" lastClr="000000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184" name="직사각형 152">
            <a:extLst>
              <a:ext uri="{FF2B5EF4-FFF2-40B4-BE49-F238E27FC236}">
                <a16:creationId xmlns:a16="http://schemas.microsoft.com/office/drawing/2014/main" id="{96C24D79-8BCE-654B-BD8E-AD8A3C551EEB}"/>
              </a:ext>
            </a:extLst>
          </p:cNvPr>
          <p:cNvSpPr/>
          <p:nvPr/>
        </p:nvSpPr>
        <p:spPr>
          <a:xfrm>
            <a:off x="10516340" y="3983595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문의 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글 </a:t>
            </a:r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수정</a:t>
            </a:r>
          </a:p>
        </p:txBody>
      </p:sp>
      <p:sp>
        <p:nvSpPr>
          <p:cNvPr id="185" name="직사각형 150">
            <a:extLst>
              <a:ext uri="{FF2B5EF4-FFF2-40B4-BE49-F238E27FC236}">
                <a16:creationId xmlns:a16="http://schemas.microsoft.com/office/drawing/2014/main" id="{A0068F32-1348-D844-9F5F-8BCBDB643224}"/>
              </a:ext>
            </a:extLst>
          </p:cNvPr>
          <p:cNvSpPr/>
          <p:nvPr/>
        </p:nvSpPr>
        <p:spPr>
          <a:xfrm>
            <a:off x="8937368" y="3983595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문의 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글 </a:t>
            </a:r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작성</a:t>
            </a:r>
          </a:p>
        </p:txBody>
      </p:sp>
      <p:sp>
        <p:nvSpPr>
          <p:cNvPr id="190" name="직사각형 151">
            <a:extLst>
              <a:ext uri="{FF2B5EF4-FFF2-40B4-BE49-F238E27FC236}">
                <a16:creationId xmlns:a16="http://schemas.microsoft.com/office/drawing/2014/main" id="{D253066B-C0F7-714A-A092-6553B45B53D5}"/>
              </a:ext>
            </a:extLst>
          </p:cNvPr>
          <p:cNvSpPr/>
          <p:nvPr/>
        </p:nvSpPr>
        <p:spPr>
          <a:xfrm>
            <a:off x="9729229" y="3983595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문의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 </a:t>
            </a:r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글 보기</a:t>
            </a:r>
          </a:p>
        </p:txBody>
      </p:sp>
      <p:sp>
        <p:nvSpPr>
          <p:cNvPr id="200" name="직사각형 75">
            <a:extLst>
              <a:ext uri="{FF2B5EF4-FFF2-40B4-BE49-F238E27FC236}">
                <a16:creationId xmlns:a16="http://schemas.microsoft.com/office/drawing/2014/main" id="{EFD7448D-E75A-0240-9483-0898B661E440}"/>
              </a:ext>
            </a:extLst>
          </p:cNvPr>
          <p:cNvSpPr/>
          <p:nvPr/>
        </p:nvSpPr>
        <p:spPr>
          <a:xfrm>
            <a:off x="7372863" y="4901237"/>
            <a:ext cx="720000" cy="504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 smtClean="0">
                <a:solidFill>
                  <a:sysClr val="windowText" lastClr="000000"/>
                </a:solidFill>
                <a:latin typeface="+mn-ea"/>
                <a:cs typeface="함초롬바탕" panose="02030504000101010101" pitchFamily="18" charset="-127"/>
              </a:rPr>
              <a:t>그룹 </a:t>
            </a:r>
            <a:endParaRPr lang="en-US" altLang="ko-KR" sz="1050" dirty="0" smtClean="0">
              <a:solidFill>
                <a:sysClr val="windowText" lastClr="000000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err="1" smtClean="0">
                <a:solidFill>
                  <a:sysClr val="windowText" lastClr="000000"/>
                </a:solidFill>
                <a:latin typeface="+mn-ea"/>
                <a:cs typeface="함초롬바탕" panose="02030504000101010101" pitchFamily="18" charset="-127"/>
              </a:rPr>
              <a:t>알림목록</a:t>
            </a:r>
            <a:endParaRPr lang="ko-KR" altLang="en-US" sz="1050" dirty="0">
              <a:solidFill>
                <a:sysClr val="windowText" lastClr="000000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163" name="직사각형 137">
            <a:extLst>
              <a:ext uri="{FF2B5EF4-FFF2-40B4-BE49-F238E27FC236}">
                <a16:creationId xmlns:a16="http://schemas.microsoft.com/office/drawing/2014/main" id="{14073EA4-C122-284C-9639-C3D4B27D245D}"/>
              </a:ext>
            </a:extLst>
          </p:cNvPr>
          <p:cNvSpPr/>
          <p:nvPr/>
        </p:nvSpPr>
        <p:spPr>
          <a:xfrm>
            <a:off x="96635" y="3974705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정보수정</a:t>
            </a:r>
          </a:p>
        </p:txBody>
      </p:sp>
      <p:sp>
        <p:nvSpPr>
          <p:cNvPr id="166" name="직사각형 138">
            <a:extLst>
              <a:ext uri="{FF2B5EF4-FFF2-40B4-BE49-F238E27FC236}">
                <a16:creationId xmlns:a16="http://schemas.microsoft.com/office/drawing/2014/main" id="{44CA187E-29E3-4040-A992-5EFD9ADD9F6C}"/>
              </a:ext>
            </a:extLst>
          </p:cNvPr>
          <p:cNvSpPr/>
          <p:nvPr/>
        </p:nvSpPr>
        <p:spPr>
          <a:xfrm>
            <a:off x="1696908" y="3975309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err="1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팔로잉</a:t>
            </a:r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 목록</a:t>
            </a:r>
          </a:p>
        </p:txBody>
      </p:sp>
      <p:sp>
        <p:nvSpPr>
          <p:cNvPr id="167" name="직사각형 139">
            <a:extLst>
              <a:ext uri="{FF2B5EF4-FFF2-40B4-BE49-F238E27FC236}">
                <a16:creationId xmlns:a16="http://schemas.microsoft.com/office/drawing/2014/main" id="{A56C0821-18FD-B341-BCCB-23B04E22E964}"/>
              </a:ext>
            </a:extLst>
          </p:cNvPr>
          <p:cNvSpPr/>
          <p:nvPr/>
        </p:nvSpPr>
        <p:spPr>
          <a:xfrm>
            <a:off x="895905" y="3972590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로그아웃</a:t>
            </a:r>
            <a:endParaRPr lang="en-US" altLang="ko-KR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169" name="직사각형 140">
            <a:extLst>
              <a:ext uri="{FF2B5EF4-FFF2-40B4-BE49-F238E27FC236}">
                <a16:creationId xmlns:a16="http://schemas.microsoft.com/office/drawing/2014/main" id="{F5AB4351-ECC1-7A49-BD1E-FF39ED6BB75E}"/>
              </a:ext>
            </a:extLst>
          </p:cNvPr>
          <p:cNvSpPr/>
          <p:nvPr/>
        </p:nvSpPr>
        <p:spPr>
          <a:xfrm>
            <a:off x="2498266" y="3974348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err="1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팔로워</a:t>
            </a:r>
            <a:endParaRPr lang="en-US" altLang="ko-KR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목록</a:t>
            </a:r>
          </a:p>
        </p:txBody>
      </p:sp>
      <p:sp>
        <p:nvSpPr>
          <p:cNvPr id="195" name="직사각형 69">
            <a:extLst>
              <a:ext uri="{FF2B5EF4-FFF2-40B4-BE49-F238E27FC236}">
                <a16:creationId xmlns:a16="http://schemas.microsoft.com/office/drawing/2014/main" id="{E26E1AA8-27A9-6740-8FE0-942B7954FB21}"/>
              </a:ext>
            </a:extLst>
          </p:cNvPr>
          <p:cNvSpPr/>
          <p:nvPr/>
        </p:nvSpPr>
        <p:spPr>
          <a:xfrm>
            <a:off x="3300347" y="3970253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그룹 목록</a:t>
            </a:r>
            <a:endParaRPr lang="en-US" altLang="ko-KR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187" name="직사각형 136">
            <a:extLst>
              <a:ext uri="{FF2B5EF4-FFF2-40B4-BE49-F238E27FC236}">
                <a16:creationId xmlns:a16="http://schemas.microsoft.com/office/drawing/2014/main" id="{E3C66A9E-4B99-2240-A880-2D5A8A79AC89}"/>
              </a:ext>
            </a:extLst>
          </p:cNvPr>
          <p:cNvSpPr/>
          <p:nvPr/>
        </p:nvSpPr>
        <p:spPr>
          <a:xfrm>
            <a:off x="9585173" y="3208840"/>
            <a:ext cx="1008112" cy="360000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문의게시판</a:t>
            </a:r>
          </a:p>
        </p:txBody>
      </p:sp>
      <p:sp>
        <p:nvSpPr>
          <p:cNvPr id="68" name="직사각형 145">
            <a:extLst>
              <a:ext uri="{FF2B5EF4-FFF2-40B4-BE49-F238E27FC236}">
                <a16:creationId xmlns:a16="http://schemas.microsoft.com/office/drawing/2014/main" id="{6C85DFD1-9EE6-C547-A063-AC1916C5995A}"/>
              </a:ext>
            </a:extLst>
          </p:cNvPr>
          <p:cNvSpPr/>
          <p:nvPr/>
        </p:nvSpPr>
        <p:spPr>
          <a:xfrm>
            <a:off x="5734368" y="3974348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친구 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목록</a:t>
            </a:r>
            <a:endParaRPr lang="en-US" altLang="ko-KR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72" name="직사각형 145">
            <a:extLst>
              <a:ext uri="{FF2B5EF4-FFF2-40B4-BE49-F238E27FC236}">
                <a16:creationId xmlns:a16="http://schemas.microsoft.com/office/drawing/2014/main" id="{6C85DFD1-9EE6-C547-A063-AC1916C5995A}"/>
              </a:ext>
            </a:extLst>
          </p:cNvPr>
          <p:cNvSpPr/>
          <p:nvPr/>
        </p:nvSpPr>
        <p:spPr>
          <a:xfrm>
            <a:off x="7358397" y="3967329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그룹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 알림</a:t>
            </a:r>
            <a:endParaRPr lang="en-US" altLang="ko-KR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73" name="직사각형 145">
            <a:extLst>
              <a:ext uri="{FF2B5EF4-FFF2-40B4-BE49-F238E27FC236}">
                <a16:creationId xmlns:a16="http://schemas.microsoft.com/office/drawing/2014/main" id="{6C85DFD1-9EE6-C547-A063-AC1916C5995A}"/>
              </a:ext>
            </a:extLst>
          </p:cNvPr>
          <p:cNvSpPr/>
          <p:nvPr/>
        </p:nvSpPr>
        <p:spPr>
          <a:xfrm>
            <a:off x="6576445" y="3967329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친구 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알림</a:t>
            </a:r>
            <a:endParaRPr lang="en-US" altLang="ko-KR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80" name="왼쪽 대괄호 70">
            <a:extLst>
              <a:ext uri="{FF2B5EF4-FFF2-40B4-BE49-F238E27FC236}">
                <a16:creationId xmlns:a16="http://schemas.microsoft.com/office/drawing/2014/main" id="{E03A28E5-C70E-4144-AFD7-41D71AD36198}"/>
              </a:ext>
            </a:extLst>
          </p:cNvPr>
          <p:cNvSpPr/>
          <p:nvPr/>
        </p:nvSpPr>
        <p:spPr>
          <a:xfrm rot="5400000">
            <a:off x="10072150" y="2337315"/>
            <a:ext cx="83436" cy="3204000"/>
          </a:xfrm>
          <a:prstGeom prst="leftBracke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cxnSp>
        <p:nvCxnSpPr>
          <p:cNvPr id="83" name="직선 연결선 209">
            <a:extLst>
              <a:ext uri="{FF2B5EF4-FFF2-40B4-BE49-F238E27FC236}">
                <a16:creationId xmlns:a16="http://schemas.microsoft.com/office/drawing/2014/main" id="{E0BF2178-31E8-884B-86F6-ACCF1D00BE41}"/>
              </a:ext>
            </a:extLst>
          </p:cNvPr>
          <p:cNvCxnSpPr>
            <a:cxnSpLocks/>
          </p:cNvCxnSpPr>
          <p:nvPr/>
        </p:nvCxnSpPr>
        <p:spPr>
          <a:xfrm>
            <a:off x="9311233" y="3894387"/>
            <a:ext cx="0" cy="89856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209">
            <a:extLst>
              <a:ext uri="{FF2B5EF4-FFF2-40B4-BE49-F238E27FC236}">
                <a16:creationId xmlns:a16="http://schemas.microsoft.com/office/drawing/2014/main" id="{E0BF2178-31E8-884B-86F6-ACCF1D00BE41}"/>
              </a:ext>
            </a:extLst>
          </p:cNvPr>
          <p:cNvCxnSpPr>
            <a:cxnSpLocks/>
          </p:cNvCxnSpPr>
          <p:nvPr/>
        </p:nvCxnSpPr>
        <p:spPr>
          <a:xfrm>
            <a:off x="10879824" y="3902537"/>
            <a:ext cx="0" cy="89856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직사각형 12">
            <a:extLst>
              <a:ext uri="{FF2B5EF4-FFF2-40B4-BE49-F238E27FC236}">
                <a16:creationId xmlns:a16="http://schemas.microsoft.com/office/drawing/2014/main" id="{6C1F0C35-7EC9-2A46-B8F3-5634A6BDCE4E}"/>
              </a:ext>
            </a:extLst>
          </p:cNvPr>
          <p:cNvSpPr/>
          <p:nvPr/>
        </p:nvSpPr>
        <p:spPr>
          <a:xfrm>
            <a:off x="-8111" y="0"/>
            <a:ext cx="407369" cy="1340768"/>
          </a:xfrm>
          <a:prstGeom prst="rect">
            <a:avLst/>
          </a:prstGeom>
          <a:solidFill>
            <a:srgbClr val="3C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10696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4" name="직선 연결선 203">
            <a:extLst>
              <a:ext uri="{FF2B5EF4-FFF2-40B4-BE49-F238E27FC236}">
                <a16:creationId xmlns:a16="http://schemas.microsoft.com/office/drawing/2014/main" id="{8E7120FD-63DC-CB40-B7C1-48290F62A772}"/>
              </a:ext>
            </a:extLst>
          </p:cNvPr>
          <p:cNvCxnSpPr>
            <a:cxnSpLocks/>
          </p:cNvCxnSpPr>
          <p:nvPr/>
        </p:nvCxnSpPr>
        <p:spPr>
          <a:xfrm flipH="1">
            <a:off x="8684584" y="4228867"/>
            <a:ext cx="0" cy="1129297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직선 연결선 214">
            <a:extLst>
              <a:ext uri="{FF2B5EF4-FFF2-40B4-BE49-F238E27FC236}">
                <a16:creationId xmlns:a16="http://schemas.microsoft.com/office/drawing/2014/main" id="{09BACBE8-B258-6248-8D4A-ED0AC7265676}"/>
              </a:ext>
            </a:extLst>
          </p:cNvPr>
          <p:cNvCxnSpPr/>
          <p:nvPr/>
        </p:nvCxnSpPr>
        <p:spPr>
          <a:xfrm>
            <a:off x="2822933" y="4218744"/>
            <a:ext cx="0" cy="10800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3731B5DA-6D26-1351-F090-C14DA14B5539}"/>
              </a:ext>
            </a:extLst>
          </p:cNvPr>
          <p:cNvSpPr/>
          <p:nvPr/>
        </p:nvSpPr>
        <p:spPr>
          <a:xfrm>
            <a:off x="180137" y="6406721"/>
            <a:ext cx="183620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rgbClr val="464646"/>
                </a:solidFill>
                <a:latin typeface="+mn-ea"/>
                <a:cs typeface="Segoe UI Light" panose="020B0502040204020203" pitchFamily="34" charset="0"/>
              </a:rPr>
              <a:t>*DU = Divvy Up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876604" y="298053"/>
            <a:ext cx="11177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1.3 </a:t>
            </a:r>
            <a:r>
              <a:rPr lang="ko-KR" altLang="en-US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작업분할구조도 </a:t>
            </a:r>
            <a:r>
              <a:rPr lang="en-US" altLang="ko-KR" sz="4400" b="1" dirty="0">
                <a:solidFill>
                  <a:srgbClr val="3C4245"/>
                </a:solidFill>
                <a:latin typeface="+mn-ea"/>
                <a:cs typeface="함초롬바탕" panose="02030504000101010101" pitchFamily="18" charset="-127"/>
              </a:rPr>
              <a:t>(WBS) </a:t>
            </a:r>
            <a:r>
              <a:rPr lang="ko-KR" altLang="en-US" sz="2400" b="1" dirty="0">
                <a:solidFill>
                  <a:srgbClr val="039097"/>
                </a:solidFill>
                <a:latin typeface="+mn-ea"/>
                <a:cs typeface="함초롬바탕" panose="02030504000101010101" pitchFamily="18" charset="-127"/>
              </a:rPr>
              <a:t>사용자 모드 측</a:t>
            </a:r>
            <a:endParaRPr lang="en-US" altLang="ko-KR" sz="2400" b="1" dirty="0">
              <a:solidFill>
                <a:srgbClr val="039097"/>
              </a:solidFill>
              <a:latin typeface="+mn-ea"/>
              <a:cs typeface="함초롬바탕" panose="02030504000101010101" pitchFamily="18" charset="-127"/>
            </a:endParaRPr>
          </a:p>
        </p:txBody>
      </p:sp>
      <p:pic>
        <p:nvPicPr>
          <p:cNvPr id="67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1" name="직사각형 130">
            <a:extLst>
              <a:ext uri="{FF2B5EF4-FFF2-40B4-BE49-F238E27FC236}">
                <a16:creationId xmlns:a16="http://schemas.microsoft.com/office/drawing/2014/main" id="{10A59EC7-6E35-F74C-BA6F-27E82E14BB1E}"/>
              </a:ext>
            </a:extLst>
          </p:cNvPr>
          <p:cNvSpPr/>
          <p:nvPr/>
        </p:nvSpPr>
        <p:spPr>
          <a:xfrm>
            <a:off x="3113686" y="2526644"/>
            <a:ext cx="900000" cy="360000"/>
          </a:xfrm>
          <a:prstGeom prst="rect">
            <a:avLst/>
          </a:prstGeom>
          <a:solidFill>
            <a:srgbClr val="9E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멤버</a:t>
            </a:r>
          </a:p>
        </p:txBody>
      </p:sp>
      <p:sp>
        <p:nvSpPr>
          <p:cNvPr id="122" name="직사각형 131">
            <a:extLst>
              <a:ext uri="{FF2B5EF4-FFF2-40B4-BE49-F238E27FC236}">
                <a16:creationId xmlns:a16="http://schemas.microsoft.com/office/drawing/2014/main" id="{9D9D3C65-ABBE-6442-80E2-1372098BCE0E}"/>
              </a:ext>
            </a:extLst>
          </p:cNvPr>
          <p:cNvSpPr/>
          <p:nvPr/>
        </p:nvSpPr>
        <p:spPr>
          <a:xfrm>
            <a:off x="10897370" y="2523415"/>
            <a:ext cx="900000" cy="360000"/>
          </a:xfrm>
          <a:prstGeom prst="rect">
            <a:avLst/>
          </a:prstGeom>
          <a:solidFill>
            <a:srgbClr val="D5D1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>
                    <a:lumMod val="65000"/>
                  </a:schemeClr>
                </a:solidFill>
                <a:latin typeface="+mn-ea"/>
                <a:cs typeface="함초롬바탕" panose="02030504000101010101" pitchFamily="18" charset="-127"/>
              </a:rPr>
              <a:t>관리자</a:t>
            </a:r>
          </a:p>
        </p:txBody>
      </p:sp>
      <p:sp>
        <p:nvSpPr>
          <p:cNvPr id="125" name="직사각형 167">
            <a:extLst>
              <a:ext uri="{FF2B5EF4-FFF2-40B4-BE49-F238E27FC236}">
                <a16:creationId xmlns:a16="http://schemas.microsoft.com/office/drawing/2014/main" id="{02D5D79B-6278-F141-8488-9F611179CF7B}"/>
              </a:ext>
            </a:extLst>
          </p:cNvPr>
          <p:cNvSpPr/>
          <p:nvPr/>
        </p:nvSpPr>
        <p:spPr>
          <a:xfrm>
            <a:off x="6561281" y="5469087"/>
            <a:ext cx="720000" cy="504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100" dirty="0" smtClean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검색</a:t>
            </a:r>
            <a:endParaRPr lang="en-US" altLang="ko-KR" sz="1100" dirty="0" smtClean="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100" dirty="0" smtClean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기능</a:t>
            </a:r>
            <a:endParaRPr lang="en-US" altLang="ko-KR" sz="1100" dirty="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126" name="직선 연결선 191">
            <a:extLst>
              <a:ext uri="{FF2B5EF4-FFF2-40B4-BE49-F238E27FC236}">
                <a16:creationId xmlns:a16="http://schemas.microsoft.com/office/drawing/2014/main" id="{D1011331-2F3D-B048-810B-48324305BAFF}"/>
              </a:ext>
            </a:extLst>
          </p:cNvPr>
          <p:cNvCxnSpPr/>
          <p:nvPr/>
        </p:nvCxnSpPr>
        <p:spPr>
          <a:xfrm>
            <a:off x="5687516" y="1678271"/>
            <a:ext cx="0" cy="73287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왼쪽 대괄호 193">
            <a:extLst>
              <a:ext uri="{FF2B5EF4-FFF2-40B4-BE49-F238E27FC236}">
                <a16:creationId xmlns:a16="http://schemas.microsoft.com/office/drawing/2014/main" id="{1E12D37F-295F-9244-BE9D-E4595C5A730F}"/>
              </a:ext>
            </a:extLst>
          </p:cNvPr>
          <p:cNvSpPr/>
          <p:nvPr/>
        </p:nvSpPr>
        <p:spPr>
          <a:xfrm rot="5400000">
            <a:off x="7385429" y="-1410601"/>
            <a:ext cx="127075" cy="7770564"/>
          </a:xfrm>
          <a:prstGeom prst="leftBracke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29" name="직사각형 118">
            <a:extLst>
              <a:ext uri="{FF2B5EF4-FFF2-40B4-BE49-F238E27FC236}">
                <a16:creationId xmlns:a16="http://schemas.microsoft.com/office/drawing/2014/main" id="{19687AB3-1233-4B41-966C-F019AE19E086}"/>
              </a:ext>
            </a:extLst>
          </p:cNvPr>
          <p:cNvSpPr/>
          <p:nvPr/>
        </p:nvSpPr>
        <p:spPr>
          <a:xfrm>
            <a:off x="5350339" y="1301641"/>
            <a:ext cx="676393" cy="386155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DU*</a:t>
            </a:r>
            <a:endParaRPr lang="ko-KR" altLang="en-US" sz="110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150" name="직사각형 129">
            <a:extLst>
              <a:ext uri="{FF2B5EF4-FFF2-40B4-BE49-F238E27FC236}">
                <a16:creationId xmlns:a16="http://schemas.microsoft.com/office/drawing/2014/main" id="{324231D8-199B-3A49-A552-2CDE12AFD6B2}"/>
              </a:ext>
            </a:extLst>
          </p:cNvPr>
          <p:cNvSpPr/>
          <p:nvPr/>
        </p:nvSpPr>
        <p:spPr>
          <a:xfrm>
            <a:off x="4976836" y="1919435"/>
            <a:ext cx="1421360" cy="389708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로그인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/</a:t>
            </a:r>
            <a:r>
              <a:rPr lang="ko-KR" altLang="en-US" sz="110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로그아웃</a:t>
            </a:r>
          </a:p>
        </p:txBody>
      </p:sp>
      <p:sp>
        <p:nvSpPr>
          <p:cNvPr id="155" name="왼쪽 대괄호 202">
            <a:extLst>
              <a:ext uri="{FF2B5EF4-FFF2-40B4-BE49-F238E27FC236}">
                <a16:creationId xmlns:a16="http://schemas.microsoft.com/office/drawing/2014/main" id="{86945FE8-C0E2-AA4B-A9C4-CD82ADA63916}"/>
              </a:ext>
            </a:extLst>
          </p:cNvPr>
          <p:cNvSpPr/>
          <p:nvPr/>
        </p:nvSpPr>
        <p:spPr>
          <a:xfrm rot="5400000">
            <a:off x="6076010" y="-896507"/>
            <a:ext cx="126000" cy="8214079"/>
          </a:xfrm>
          <a:prstGeom prst="leftBracke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cxnSp>
        <p:nvCxnSpPr>
          <p:cNvPr id="156" name="직선 연결선 203">
            <a:extLst>
              <a:ext uri="{FF2B5EF4-FFF2-40B4-BE49-F238E27FC236}">
                <a16:creationId xmlns:a16="http://schemas.microsoft.com/office/drawing/2014/main" id="{8E7120FD-63DC-CB40-B7C1-48290F62A772}"/>
              </a:ext>
            </a:extLst>
          </p:cNvPr>
          <p:cNvCxnSpPr>
            <a:cxnSpLocks/>
            <a:endCxn id="166" idx="0"/>
          </p:cNvCxnSpPr>
          <p:nvPr/>
        </p:nvCxnSpPr>
        <p:spPr>
          <a:xfrm>
            <a:off x="2031970" y="3501008"/>
            <a:ext cx="0" cy="791227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왼쪽 대괄호 210">
            <a:extLst>
              <a:ext uri="{FF2B5EF4-FFF2-40B4-BE49-F238E27FC236}">
                <a16:creationId xmlns:a16="http://schemas.microsoft.com/office/drawing/2014/main" id="{3F9FC6DF-D4E4-944B-B479-B0936E1C79B8}"/>
              </a:ext>
            </a:extLst>
          </p:cNvPr>
          <p:cNvSpPr/>
          <p:nvPr/>
        </p:nvSpPr>
        <p:spPr>
          <a:xfrm rot="5400000">
            <a:off x="2017395" y="2671856"/>
            <a:ext cx="84699" cy="3178476"/>
          </a:xfrm>
          <a:prstGeom prst="leftBracke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61" name="직사각형 133">
            <a:extLst>
              <a:ext uri="{FF2B5EF4-FFF2-40B4-BE49-F238E27FC236}">
                <a16:creationId xmlns:a16="http://schemas.microsoft.com/office/drawing/2014/main" id="{13A82271-010C-B144-9867-5561F20E32B9}"/>
              </a:ext>
            </a:extLst>
          </p:cNvPr>
          <p:cNvSpPr/>
          <p:nvPr/>
        </p:nvSpPr>
        <p:spPr>
          <a:xfrm>
            <a:off x="1527914" y="3273533"/>
            <a:ext cx="1008112" cy="360000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그룹 관련</a:t>
            </a:r>
            <a:endParaRPr lang="ko-KR" altLang="en-US" sz="110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188" name="직선 연결선 294">
            <a:extLst>
              <a:ext uri="{FF2B5EF4-FFF2-40B4-BE49-F238E27FC236}">
                <a16:creationId xmlns:a16="http://schemas.microsoft.com/office/drawing/2014/main" id="{BBC30F5F-B610-7643-8948-E98F26B93349}"/>
              </a:ext>
            </a:extLst>
          </p:cNvPr>
          <p:cNvCxnSpPr/>
          <p:nvPr/>
        </p:nvCxnSpPr>
        <p:spPr>
          <a:xfrm>
            <a:off x="3563684" y="2875257"/>
            <a:ext cx="0" cy="272275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직선 연결선 214">
            <a:extLst>
              <a:ext uri="{FF2B5EF4-FFF2-40B4-BE49-F238E27FC236}">
                <a16:creationId xmlns:a16="http://schemas.microsoft.com/office/drawing/2014/main" id="{333404EF-3A1B-9148-A97C-3590A9496016}"/>
              </a:ext>
            </a:extLst>
          </p:cNvPr>
          <p:cNvCxnSpPr/>
          <p:nvPr/>
        </p:nvCxnSpPr>
        <p:spPr>
          <a:xfrm>
            <a:off x="1214143" y="4218744"/>
            <a:ext cx="0" cy="10800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직사각형 137">
            <a:extLst>
              <a:ext uri="{FF2B5EF4-FFF2-40B4-BE49-F238E27FC236}">
                <a16:creationId xmlns:a16="http://schemas.microsoft.com/office/drawing/2014/main" id="{14073EA4-C122-284C-9639-C3D4B27D245D}"/>
              </a:ext>
            </a:extLst>
          </p:cNvPr>
          <p:cNvSpPr/>
          <p:nvPr/>
        </p:nvSpPr>
        <p:spPr>
          <a:xfrm>
            <a:off x="71697" y="4291631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그룹 </a:t>
            </a:r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생성</a:t>
            </a:r>
            <a:endParaRPr lang="ko-KR" altLang="en-US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166" name="직사각형 138">
            <a:extLst>
              <a:ext uri="{FF2B5EF4-FFF2-40B4-BE49-F238E27FC236}">
                <a16:creationId xmlns:a16="http://schemas.microsoft.com/office/drawing/2014/main" id="{44CA187E-29E3-4040-A992-5EFD9ADD9F6C}"/>
              </a:ext>
            </a:extLst>
          </p:cNvPr>
          <p:cNvSpPr/>
          <p:nvPr/>
        </p:nvSpPr>
        <p:spPr>
          <a:xfrm>
            <a:off x="1671970" y="4292235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그룹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 </a:t>
            </a:r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정보 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수정</a:t>
            </a:r>
            <a:endParaRPr lang="en-US" altLang="ko-KR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167" name="직사각형 139">
            <a:extLst>
              <a:ext uri="{FF2B5EF4-FFF2-40B4-BE49-F238E27FC236}">
                <a16:creationId xmlns:a16="http://schemas.microsoft.com/office/drawing/2014/main" id="{A56C0821-18FD-B341-BCCB-23B04E22E964}"/>
              </a:ext>
            </a:extLst>
          </p:cNvPr>
          <p:cNvSpPr/>
          <p:nvPr/>
        </p:nvSpPr>
        <p:spPr>
          <a:xfrm>
            <a:off x="870967" y="4289516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그룹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멤버 </a:t>
            </a:r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추가</a:t>
            </a:r>
            <a:endParaRPr lang="en-US" altLang="ko-KR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169" name="직사각형 140">
            <a:extLst>
              <a:ext uri="{FF2B5EF4-FFF2-40B4-BE49-F238E27FC236}">
                <a16:creationId xmlns:a16="http://schemas.microsoft.com/office/drawing/2014/main" id="{F5AB4351-ECC1-7A49-BD1E-FF39ED6BB75E}"/>
              </a:ext>
            </a:extLst>
          </p:cNvPr>
          <p:cNvSpPr/>
          <p:nvPr/>
        </p:nvSpPr>
        <p:spPr>
          <a:xfrm>
            <a:off x="2473328" y="4291274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그룹 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삭제</a:t>
            </a:r>
            <a:endParaRPr lang="en-US" altLang="ko-KR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195" name="직사각형 69">
            <a:extLst>
              <a:ext uri="{FF2B5EF4-FFF2-40B4-BE49-F238E27FC236}">
                <a16:creationId xmlns:a16="http://schemas.microsoft.com/office/drawing/2014/main" id="{E26E1AA8-27A9-6740-8FE0-942B7954FB21}"/>
              </a:ext>
            </a:extLst>
          </p:cNvPr>
          <p:cNvSpPr/>
          <p:nvPr/>
        </p:nvSpPr>
        <p:spPr>
          <a:xfrm>
            <a:off x="3275409" y="4287179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그룹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목록</a:t>
            </a:r>
            <a:endParaRPr lang="ko-KR" altLang="en-US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68" name="직선 연결선 214">
            <a:extLst>
              <a:ext uri="{FF2B5EF4-FFF2-40B4-BE49-F238E27FC236}">
                <a16:creationId xmlns:a16="http://schemas.microsoft.com/office/drawing/2014/main" id="{09BACBE8-B258-6248-8D4A-ED0AC7265676}"/>
              </a:ext>
            </a:extLst>
          </p:cNvPr>
          <p:cNvCxnSpPr>
            <a:endCxn id="125" idx="0"/>
          </p:cNvCxnSpPr>
          <p:nvPr/>
        </p:nvCxnSpPr>
        <p:spPr>
          <a:xfrm>
            <a:off x="6914661" y="4722892"/>
            <a:ext cx="0" cy="746195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203">
            <a:extLst>
              <a:ext uri="{FF2B5EF4-FFF2-40B4-BE49-F238E27FC236}">
                <a16:creationId xmlns:a16="http://schemas.microsoft.com/office/drawing/2014/main" id="{8E7120FD-63DC-CB40-B7C1-48290F62A772}"/>
              </a:ext>
            </a:extLst>
          </p:cNvPr>
          <p:cNvCxnSpPr>
            <a:cxnSpLocks/>
            <a:endCxn id="74" idx="0"/>
          </p:cNvCxnSpPr>
          <p:nvPr/>
        </p:nvCxnSpPr>
        <p:spPr>
          <a:xfrm>
            <a:off x="6110508" y="3147532"/>
            <a:ext cx="0" cy="1139262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왼쪽 대괄호 210">
            <a:extLst>
              <a:ext uri="{FF2B5EF4-FFF2-40B4-BE49-F238E27FC236}">
                <a16:creationId xmlns:a16="http://schemas.microsoft.com/office/drawing/2014/main" id="{3F9FC6DF-D4E4-944B-B479-B0936E1C79B8}"/>
              </a:ext>
            </a:extLst>
          </p:cNvPr>
          <p:cNvSpPr/>
          <p:nvPr/>
        </p:nvSpPr>
        <p:spPr>
          <a:xfrm rot="5400000">
            <a:off x="6105348" y="2666415"/>
            <a:ext cx="84699" cy="3178476"/>
          </a:xfrm>
          <a:prstGeom prst="leftBracke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71" name="직사각형 133">
            <a:extLst>
              <a:ext uri="{FF2B5EF4-FFF2-40B4-BE49-F238E27FC236}">
                <a16:creationId xmlns:a16="http://schemas.microsoft.com/office/drawing/2014/main" id="{13A82271-010C-B144-9867-5561F20E32B9}"/>
              </a:ext>
            </a:extLst>
          </p:cNvPr>
          <p:cNvSpPr/>
          <p:nvPr/>
        </p:nvSpPr>
        <p:spPr>
          <a:xfrm>
            <a:off x="5615867" y="3273533"/>
            <a:ext cx="1008112" cy="360000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지출 관리</a:t>
            </a:r>
            <a:endParaRPr lang="ko-KR" altLang="en-US" sz="110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72" name="직선 연결선 214">
            <a:extLst>
              <a:ext uri="{FF2B5EF4-FFF2-40B4-BE49-F238E27FC236}">
                <a16:creationId xmlns:a16="http://schemas.microsoft.com/office/drawing/2014/main" id="{333404EF-3A1B-9148-A97C-3590A9496016}"/>
              </a:ext>
            </a:extLst>
          </p:cNvPr>
          <p:cNvCxnSpPr/>
          <p:nvPr/>
        </p:nvCxnSpPr>
        <p:spPr>
          <a:xfrm>
            <a:off x="5302096" y="4213303"/>
            <a:ext cx="0" cy="10800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직사각형 137">
            <a:extLst>
              <a:ext uri="{FF2B5EF4-FFF2-40B4-BE49-F238E27FC236}">
                <a16:creationId xmlns:a16="http://schemas.microsoft.com/office/drawing/2014/main" id="{14073EA4-C122-284C-9639-C3D4B27D245D}"/>
              </a:ext>
            </a:extLst>
          </p:cNvPr>
          <p:cNvSpPr/>
          <p:nvPr/>
        </p:nvSpPr>
        <p:spPr>
          <a:xfrm>
            <a:off x="4159650" y="4286190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지출 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추가</a:t>
            </a:r>
            <a:endParaRPr lang="en-US" altLang="ko-KR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74" name="직사각형 138">
            <a:extLst>
              <a:ext uri="{FF2B5EF4-FFF2-40B4-BE49-F238E27FC236}">
                <a16:creationId xmlns:a16="http://schemas.microsoft.com/office/drawing/2014/main" id="{44CA187E-29E3-4040-A992-5EFD9ADD9F6C}"/>
              </a:ext>
            </a:extLst>
          </p:cNvPr>
          <p:cNvSpPr/>
          <p:nvPr/>
        </p:nvSpPr>
        <p:spPr>
          <a:xfrm>
            <a:off x="5759923" y="4286794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지출 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목록</a:t>
            </a:r>
            <a:endParaRPr lang="en-US" altLang="ko-KR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75" name="직사각형 139">
            <a:extLst>
              <a:ext uri="{FF2B5EF4-FFF2-40B4-BE49-F238E27FC236}">
                <a16:creationId xmlns:a16="http://schemas.microsoft.com/office/drawing/2014/main" id="{A56C0821-18FD-B341-BCCB-23B04E22E964}"/>
              </a:ext>
            </a:extLst>
          </p:cNvPr>
          <p:cNvSpPr/>
          <p:nvPr/>
        </p:nvSpPr>
        <p:spPr>
          <a:xfrm>
            <a:off x="4958920" y="4284075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지출 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정보 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수정</a:t>
            </a:r>
            <a:endParaRPr lang="en-US" altLang="ko-KR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76" name="직사각형 140">
            <a:extLst>
              <a:ext uri="{FF2B5EF4-FFF2-40B4-BE49-F238E27FC236}">
                <a16:creationId xmlns:a16="http://schemas.microsoft.com/office/drawing/2014/main" id="{F5AB4351-ECC1-7A49-BD1E-FF39ED6BB75E}"/>
              </a:ext>
            </a:extLst>
          </p:cNvPr>
          <p:cNvSpPr/>
          <p:nvPr/>
        </p:nvSpPr>
        <p:spPr>
          <a:xfrm>
            <a:off x="6561281" y="4285833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지출 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내역</a:t>
            </a:r>
            <a:endParaRPr lang="en-US" altLang="ko-KR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77" name="직사각형 69">
            <a:extLst>
              <a:ext uri="{FF2B5EF4-FFF2-40B4-BE49-F238E27FC236}">
                <a16:creationId xmlns:a16="http://schemas.microsoft.com/office/drawing/2014/main" id="{E26E1AA8-27A9-6740-8FE0-942B7954FB21}"/>
              </a:ext>
            </a:extLst>
          </p:cNvPr>
          <p:cNvSpPr/>
          <p:nvPr/>
        </p:nvSpPr>
        <p:spPr>
          <a:xfrm>
            <a:off x="7363362" y="4281738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그룹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목록</a:t>
            </a:r>
            <a:endParaRPr lang="ko-KR" altLang="en-US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78" name="직사각형 167">
            <a:extLst>
              <a:ext uri="{FF2B5EF4-FFF2-40B4-BE49-F238E27FC236}">
                <a16:creationId xmlns:a16="http://schemas.microsoft.com/office/drawing/2014/main" id="{02D5D79B-6278-F141-8488-9F611179CF7B}"/>
              </a:ext>
            </a:extLst>
          </p:cNvPr>
          <p:cNvSpPr/>
          <p:nvPr/>
        </p:nvSpPr>
        <p:spPr>
          <a:xfrm>
            <a:off x="7968869" y="5469087"/>
            <a:ext cx="720000" cy="504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100" dirty="0" smtClean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돈내기</a:t>
            </a:r>
            <a:endParaRPr lang="en-US" altLang="ko-KR" sz="1100" dirty="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79" name="직선 연결선 214">
            <a:extLst>
              <a:ext uri="{FF2B5EF4-FFF2-40B4-BE49-F238E27FC236}">
                <a16:creationId xmlns:a16="http://schemas.microsoft.com/office/drawing/2014/main" id="{09BACBE8-B258-6248-8D4A-ED0AC7265676}"/>
              </a:ext>
            </a:extLst>
          </p:cNvPr>
          <p:cNvCxnSpPr/>
          <p:nvPr/>
        </p:nvCxnSpPr>
        <p:spPr>
          <a:xfrm>
            <a:off x="11037011" y="4213303"/>
            <a:ext cx="0" cy="10800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연결선 203">
            <a:extLst>
              <a:ext uri="{FF2B5EF4-FFF2-40B4-BE49-F238E27FC236}">
                <a16:creationId xmlns:a16="http://schemas.microsoft.com/office/drawing/2014/main" id="{8E7120FD-63DC-CB40-B7C1-48290F62A772}"/>
              </a:ext>
            </a:extLst>
          </p:cNvPr>
          <p:cNvCxnSpPr>
            <a:cxnSpLocks/>
          </p:cNvCxnSpPr>
          <p:nvPr/>
        </p:nvCxnSpPr>
        <p:spPr>
          <a:xfrm flipH="1">
            <a:off x="10246048" y="3158919"/>
            <a:ext cx="0" cy="1129297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왼쪽 대괄호 210">
            <a:extLst>
              <a:ext uri="{FF2B5EF4-FFF2-40B4-BE49-F238E27FC236}">
                <a16:creationId xmlns:a16="http://schemas.microsoft.com/office/drawing/2014/main" id="{3F9FC6DF-D4E4-944B-B479-B0936E1C79B8}"/>
              </a:ext>
            </a:extLst>
          </p:cNvPr>
          <p:cNvSpPr/>
          <p:nvPr/>
        </p:nvSpPr>
        <p:spPr>
          <a:xfrm rot="5400000">
            <a:off x="10231473" y="2666415"/>
            <a:ext cx="84699" cy="3178476"/>
          </a:xfrm>
          <a:prstGeom prst="leftBracke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82" name="직사각형 133">
            <a:extLst>
              <a:ext uri="{FF2B5EF4-FFF2-40B4-BE49-F238E27FC236}">
                <a16:creationId xmlns:a16="http://schemas.microsoft.com/office/drawing/2014/main" id="{13A82271-010C-B144-9867-5561F20E32B9}"/>
              </a:ext>
            </a:extLst>
          </p:cNvPr>
          <p:cNvSpPr/>
          <p:nvPr/>
        </p:nvSpPr>
        <p:spPr>
          <a:xfrm>
            <a:off x="9748123" y="3273533"/>
            <a:ext cx="1008112" cy="360000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정산 기능</a:t>
            </a:r>
            <a:endParaRPr lang="ko-KR" altLang="en-US" sz="110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cxnSp>
        <p:nvCxnSpPr>
          <p:cNvPr id="83" name="직선 연결선 214">
            <a:extLst>
              <a:ext uri="{FF2B5EF4-FFF2-40B4-BE49-F238E27FC236}">
                <a16:creationId xmlns:a16="http://schemas.microsoft.com/office/drawing/2014/main" id="{333404EF-3A1B-9148-A97C-3590A9496016}"/>
              </a:ext>
            </a:extLst>
          </p:cNvPr>
          <p:cNvCxnSpPr/>
          <p:nvPr/>
        </p:nvCxnSpPr>
        <p:spPr>
          <a:xfrm>
            <a:off x="9428221" y="4213303"/>
            <a:ext cx="0" cy="10800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직사각형 137">
            <a:extLst>
              <a:ext uri="{FF2B5EF4-FFF2-40B4-BE49-F238E27FC236}">
                <a16:creationId xmlns:a16="http://schemas.microsoft.com/office/drawing/2014/main" id="{14073EA4-C122-284C-9639-C3D4B27D245D}"/>
              </a:ext>
            </a:extLst>
          </p:cNvPr>
          <p:cNvSpPr/>
          <p:nvPr/>
        </p:nvSpPr>
        <p:spPr>
          <a:xfrm>
            <a:off x="8285775" y="4286190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정산하기</a:t>
            </a:r>
            <a:endParaRPr lang="en-GB" altLang="ko-KR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85" name="직사각형 138">
            <a:extLst>
              <a:ext uri="{FF2B5EF4-FFF2-40B4-BE49-F238E27FC236}">
                <a16:creationId xmlns:a16="http://schemas.microsoft.com/office/drawing/2014/main" id="{44CA187E-29E3-4040-A992-5EFD9ADD9F6C}"/>
              </a:ext>
            </a:extLst>
          </p:cNvPr>
          <p:cNvSpPr/>
          <p:nvPr/>
        </p:nvSpPr>
        <p:spPr>
          <a:xfrm>
            <a:off x="9886048" y="4286794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지출 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목록</a:t>
            </a:r>
            <a:endParaRPr lang="en-US" altLang="ko-KR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86" name="직사각형 139">
            <a:extLst>
              <a:ext uri="{FF2B5EF4-FFF2-40B4-BE49-F238E27FC236}">
                <a16:creationId xmlns:a16="http://schemas.microsoft.com/office/drawing/2014/main" id="{A56C0821-18FD-B341-BCCB-23B04E22E964}"/>
              </a:ext>
            </a:extLst>
          </p:cNvPr>
          <p:cNvSpPr/>
          <p:nvPr/>
        </p:nvSpPr>
        <p:spPr>
          <a:xfrm>
            <a:off x="9085045" y="4284075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정산 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결과 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목록</a:t>
            </a:r>
            <a:endParaRPr lang="en-US" altLang="ko-KR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87" name="직사각형 140">
            <a:extLst>
              <a:ext uri="{FF2B5EF4-FFF2-40B4-BE49-F238E27FC236}">
                <a16:creationId xmlns:a16="http://schemas.microsoft.com/office/drawing/2014/main" id="{F5AB4351-ECC1-7A49-BD1E-FF39ED6BB75E}"/>
              </a:ext>
            </a:extLst>
          </p:cNvPr>
          <p:cNvSpPr/>
          <p:nvPr/>
        </p:nvSpPr>
        <p:spPr>
          <a:xfrm>
            <a:off x="10687406" y="4285833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지출 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내역</a:t>
            </a:r>
            <a:endParaRPr lang="en-US" altLang="ko-KR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88" name="직사각형 69">
            <a:extLst>
              <a:ext uri="{FF2B5EF4-FFF2-40B4-BE49-F238E27FC236}">
                <a16:creationId xmlns:a16="http://schemas.microsoft.com/office/drawing/2014/main" id="{E26E1AA8-27A9-6740-8FE0-942B7954FB21}"/>
              </a:ext>
            </a:extLst>
          </p:cNvPr>
          <p:cNvSpPr/>
          <p:nvPr/>
        </p:nvSpPr>
        <p:spPr>
          <a:xfrm>
            <a:off x="11489487" y="4281738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그룹</a:t>
            </a:r>
            <a:endParaRPr lang="en-US" altLang="ko-KR" sz="1050" dirty="0" smtClean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n-ea"/>
                <a:cs typeface="함초롬바탕" panose="02030504000101010101" pitchFamily="18" charset="-127"/>
              </a:rPr>
              <a:t>목록</a:t>
            </a:r>
            <a:endParaRPr lang="ko-KR" altLang="en-US" sz="1050" dirty="0">
              <a:solidFill>
                <a:schemeClr val="bg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89" name="직사각형 167">
            <a:extLst>
              <a:ext uri="{FF2B5EF4-FFF2-40B4-BE49-F238E27FC236}">
                <a16:creationId xmlns:a16="http://schemas.microsoft.com/office/drawing/2014/main" id="{02D5D79B-6278-F141-8488-9F611179CF7B}"/>
              </a:ext>
            </a:extLst>
          </p:cNvPr>
          <p:cNvSpPr/>
          <p:nvPr/>
        </p:nvSpPr>
        <p:spPr>
          <a:xfrm>
            <a:off x="8760296" y="5469087"/>
            <a:ext cx="720000" cy="504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100" smtClean="0">
                <a:solidFill>
                  <a:schemeClr val="tx1"/>
                </a:solidFill>
                <a:latin typeface="+mn-ea"/>
                <a:cs typeface="함초롬바탕" panose="02030504000101010101" pitchFamily="18" charset="-127"/>
              </a:rPr>
              <a:t>돈 받기</a:t>
            </a:r>
            <a:endParaRPr lang="en-US" altLang="ko-KR" sz="1100" dirty="0">
              <a:solidFill>
                <a:schemeClr val="tx1"/>
              </a:solidFill>
              <a:latin typeface="+mn-ea"/>
              <a:cs typeface="함초롬바탕" panose="02030504000101010101" pitchFamily="18" charset="-127"/>
            </a:endParaRPr>
          </a:p>
        </p:txBody>
      </p:sp>
      <p:sp>
        <p:nvSpPr>
          <p:cNvPr id="93" name="왼쪽 대괄호 193">
            <a:extLst>
              <a:ext uri="{FF2B5EF4-FFF2-40B4-BE49-F238E27FC236}">
                <a16:creationId xmlns:a16="http://schemas.microsoft.com/office/drawing/2014/main" id="{1E12D37F-295F-9244-BE9D-E4595C5A730F}"/>
              </a:ext>
            </a:extLst>
          </p:cNvPr>
          <p:cNvSpPr/>
          <p:nvPr/>
        </p:nvSpPr>
        <p:spPr>
          <a:xfrm rot="5400000">
            <a:off x="8642751" y="5039689"/>
            <a:ext cx="117632" cy="745397"/>
          </a:xfrm>
          <a:prstGeom prst="leftBracke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09" name="직사각형 12">
            <a:extLst>
              <a:ext uri="{FF2B5EF4-FFF2-40B4-BE49-F238E27FC236}">
                <a16:creationId xmlns:a16="http://schemas.microsoft.com/office/drawing/2014/main" id="{6C1F0C35-7EC9-2A46-B8F3-5634A6BDCE4E}"/>
              </a:ext>
            </a:extLst>
          </p:cNvPr>
          <p:cNvSpPr/>
          <p:nvPr/>
        </p:nvSpPr>
        <p:spPr>
          <a:xfrm>
            <a:off x="-8111" y="0"/>
            <a:ext cx="407369" cy="1340768"/>
          </a:xfrm>
          <a:prstGeom prst="rect">
            <a:avLst/>
          </a:prstGeom>
          <a:solidFill>
            <a:srgbClr val="3C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9137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직선 연결선 93">
            <a:extLst>
              <a:ext uri="{FF2B5EF4-FFF2-40B4-BE49-F238E27FC236}">
                <a16:creationId xmlns:a16="http://schemas.microsoft.com/office/drawing/2014/main" id="{09F6463F-BCB3-A041-A9C6-D745397F83CE}"/>
              </a:ext>
            </a:extLst>
          </p:cNvPr>
          <p:cNvCxnSpPr>
            <a:cxnSpLocks/>
          </p:cNvCxnSpPr>
          <p:nvPr/>
        </p:nvCxnSpPr>
        <p:spPr>
          <a:xfrm>
            <a:off x="4272545" y="4204556"/>
            <a:ext cx="0" cy="429525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직선 연결선 86">
            <a:extLst>
              <a:ext uri="{FF2B5EF4-FFF2-40B4-BE49-F238E27FC236}">
                <a16:creationId xmlns:a16="http://schemas.microsoft.com/office/drawing/2014/main" id="{B6CCAF61-C58C-1E4D-BC63-E62A18AA7753}"/>
              </a:ext>
            </a:extLst>
          </p:cNvPr>
          <p:cNvCxnSpPr>
            <a:cxnSpLocks/>
          </p:cNvCxnSpPr>
          <p:nvPr/>
        </p:nvCxnSpPr>
        <p:spPr>
          <a:xfrm>
            <a:off x="6279300" y="3080940"/>
            <a:ext cx="0" cy="776387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왼쪽 대괄호 81">
            <a:extLst>
              <a:ext uri="{FF2B5EF4-FFF2-40B4-BE49-F238E27FC236}">
                <a16:creationId xmlns:a16="http://schemas.microsoft.com/office/drawing/2014/main" id="{C004D5F9-FB82-B648-8C51-7B5BA407A7E1}"/>
              </a:ext>
            </a:extLst>
          </p:cNvPr>
          <p:cNvSpPr/>
          <p:nvPr/>
        </p:nvSpPr>
        <p:spPr>
          <a:xfrm rot="5400000">
            <a:off x="6323329" y="2666835"/>
            <a:ext cx="106104" cy="2488869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3731B5DA-6D26-1351-F090-C14DA14B5539}"/>
              </a:ext>
            </a:extLst>
          </p:cNvPr>
          <p:cNvSpPr/>
          <p:nvPr/>
        </p:nvSpPr>
        <p:spPr>
          <a:xfrm>
            <a:off x="180137" y="6406721"/>
            <a:ext cx="183620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rgbClr val="464646"/>
                </a:solidFill>
                <a:latin typeface="+mj-ea"/>
                <a:ea typeface="+mj-ea"/>
                <a:cs typeface="Segoe UI Light" panose="020B0502040204020203" pitchFamily="34" charset="0"/>
              </a:rPr>
              <a:t>*DU = Divvy Up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876604" y="298053"/>
            <a:ext cx="11177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rgbClr val="3C4245"/>
                </a:solidFill>
                <a:latin typeface="+mj-ea"/>
                <a:ea typeface="+mj-ea"/>
                <a:cs typeface="함초롬바탕" panose="02030504000101010101" pitchFamily="18" charset="-127"/>
              </a:rPr>
              <a:t>1.3 </a:t>
            </a:r>
            <a:r>
              <a:rPr lang="ko-KR" altLang="en-US" sz="4400" b="1" dirty="0">
                <a:solidFill>
                  <a:srgbClr val="3C4245"/>
                </a:solidFill>
                <a:latin typeface="+mj-ea"/>
                <a:ea typeface="+mj-ea"/>
                <a:cs typeface="함초롬바탕" panose="02030504000101010101" pitchFamily="18" charset="-127"/>
              </a:rPr>
              <a:t>작업분할구조도 </a:t>
            </a:r>
            <a:r>
              <a:rPr lang="en-US" altLang="ko-KR" sz="4400" b="1" dirty="0">
                <a:solidFill>
                  <a:srgbClr val="3C4245"/>
                </a:solidFill>
                <a:latin typeface="+mj-ea"/>
                <a:ea typeface="+mj-ea"/>
                <a:cs typeface="함초롬바탕" panose="02030504000101010101" pitchFamily="18" charset="-127"/>
              </a:rPr>
              <a:t>(WBS) </a:t>
            </a:r>
            <a:r>
              <a:rPr lang="ko-KR" altLang="en-US" sz="2400" b="1" dirty="0">
                <a:solidFill>
                  <a:srgbClr val="039097"/>
                </a:solidFill>
                <a:latin typeface="+mj-ea"/>
                <a:ea typeface="+mj-ea"/>
                <a:cs typeface="함초롬바탕" panose="02030504000101010101" pitchFamily="18" charset="-127"/>
              </a:rPr>
              <a:t>관리자 모드 측 </a:t>
            </a:r>
            <a:endParaRPr lang="en-US" altLang="ko-KR" sz="2400" b="1" dirty="0">
              <a:solidFill>
                <a:srgbClr val="039097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</p:txBody>
      </p:sp>
      <p:pic>
        <p:nvPicPr>
          <p:cNvPr id="107" name="Picture 4" descr="✓ du logo design free vector eps, cdr, ai, svg vector illustration graphic  ar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474" y1="58416" x2="53421" y2="63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12" t="30972" r="31063" b="32177"/>
          <a:stretch/>
        </p:blipFill>
        <p:spPr bwMode="auto">
          <a:xfrm>
            <a:off x="11136560" y="282808"/>
            <a:ext cx="648071" cy="49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5" name="직선 연결선 53">
            <a:extLst>
              <a:ext uri="{FF2B5EF4-FFF2-40B4-BE49-F238E27FC236}">
                <a16:creationId xmlns:a16="http://schemas.microsoft.com/office/drawing/2014/main" id="{B03AC0E8-6879-B947-8D3D-C52EFC9B8F3A}"/>
              </a:ext>
            </a:extLst>
          </p:cNvPr>
          <p:cNvCxnSpPr/>
          <p:nvPr/>
        </p:nvCxnSpPr>
        <p:spPr>
          <a:xfrm>
            <a:off x="829667" y="4291542"/>
            <a:ext cx="0" cy="371475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8">
            <a:extLst>
              <a:ext uri="{FF2B5EF4-FFF2-40B4-BE49-F238E27FC236}">
                <a16:creationId xmlns:a16="http://schemas.microsoft.com/office/drawing/2014/main" id="{E2DA13C3-6528-2B40-9E7D-CCECC608FFA9}"/>
              </a:ext>
            </a:extLst>
          </p:cNvPr>
          <p:cNvSpPr/>
          <p:nvPr/>
        </p:nvSpPr>
        <p:spPr>
          <a:xfrm>
            <a:off x="8877704" y="2530286"/>
            <a:ext cx="900000" cy="360000"/>
          </a:xfrm>
          <a:prstGeom prst="rect">
            <a:avLst/>
          </a:prstGeom>
          <a:solidFill>
            <a:srgbClr val="9E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관리자</a:t>
            </a:r>
          </a:p>
        </p:txBody>
      </p:sp>
      <p:sp>
        <p:nvSpPr>
          <p:cNvPr id="57" name="직사각형 61">
            <a:extLst>
              <a:ext uri="{FF2B5EF4-FFF2-40B4-BE49-F238E27FC236}">
                <a16:creationId xmlns:a16="http://schemas.microsoft.com/office/drawing/2014/main" id="{72F6CC75-78C8-8F47-839F-F6CD36D49C23}"/>
              </a:ext>
            </a:extLst>
          </p:cNvPr>
          <p:cNvSpPr/>
          <p:nvPr/>
        </p:nvSpPr>
        <p:spPr>
          <a:xfrm>
            <a:off x="1116341" y="2506678"/>
            <a:ext cx="900000" cy="360000"/>
          </a:xfrm>
          <a:prstGeom prst="rect">
            <a:avLst/>
          </a:prstGeom>
          <a:solidFill>
            <a:srgbClr val="D5D1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함초롬바탕" panose="02030504000101010101" pitchFamily="18" charset="-127"/>
              </a:rPr>
              <a:t>멤버</a:t>
            </a:r>
          </a:p>
        </p:txBody>
      </p:sp>
      <p:sp>
        <p:nvSpPr>
          <p:cNvPr id="60" name="직사각형 66">
            <a:extLst>
              <a:ext uri="{FF2B5EF4-FFF2-40B4-BE49-F238E27FC236}">
                <a16:creationId xmlns:a16="http://schemas.microsoft.com/office/drawing/2014/main" id="{408D0BF4-8F7D-C148-83AD-33C61E6228B1}"/>
              </a:ext>
            </a:extLst>
          </p:cNvPr>
          <p:cNvSpPr/>
          <p:nvPr/>
        </p:nvSpPr>
        <p:spPr>
          <a:xfrm>
            <a:off x="9748788" y="3950899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 err="1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답변글</a:t>
            </a:r>
            <a:endParaRPr lang="en-US" altLang="ko-KR" sz="1050" dirty="0">
              <a:solidFill>
                <a:schemeClr val="bg1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수정</a:t>
            </a:r>
            <a:endParaRPr lang="en-US" altLang="ko-KR" sz="1050" dirty="0">
              <a:solidFill>
                <a:schemeClr val="bg1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</p:txBody>
      </p:sp>
      <p:cxnSp>
        <p:nvCxnSpPr>
          <p:cNvPr id="61" name="직선 연결선 67">
            <a:extLst>
              <a:ext uri="{FF2B5EF4-FFF2-40B4-BE49-F238E27FC236}">
                <a16:creationId xmlns:a16="http://schemas.microsoft.com/office/drawing/2014/main" id="{3CB41BAB-421F-894E-89A8-544633706089}"/>
              </a:ext>
            </a:extLst>
          </p:cNvPr>
          <p:cNvCxnSpPr/>
          <p:nvPr/>
        </p:nvCxnSpPr>
        <p:spPr>
          <a:xfrm>
            <a:off x="5687516" y="1678271"/>
            <a:ext cx="0" cy="732873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왼쪽 대괄호 68">
            <a:extLst>
              <a:ext uri="{FF2B5EF4-FFF2-40B4-BE49-F238E27FC236}">
                <a16:creationId xmlns:a16="http://schemas.microsoft.com/office/drawing/2014/main" id="{1D91F6E2-1AC8-E344-89BC-5358D4AC7C83}"/>
              </a:ext>
            </a:extLst>
          </p:cNvPr>
          <p:cNvSpPr/>
          <p:nvPr/>
        </p:nvSpPr>
        <p:spPr>
          <a:xfrm rot="5400000">
            <a:off x="5371301" y="-1443724"/>
            <a:ext cx="127075" cy="7770564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110" name="직사각형 69">
            <a:extLst>
              <a:ext uri="{FF2B5EF4-FFF2-40B4-BE49-F238E27FC236}">
                <a16:creationId xmlns:a16="http://schemas.microsoft.com/office/drawing/2014/main" id="{2878DF73-5918-2047-9F86-2700548CF522}"/>
              </a:ext>
            </a:extLst>
          </p:cNvPr>
          <p:cNvSpPr/>
          <p:nvPr/>
        </p:nvSpPr>
        <p:spPr>
          <a:xfrm>
            <a:off x="5350339" y="1301641"/>
            <a:ext cx="676393" cy="386155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*DU</a:t>
            </a:r>
            <a:endParaRPr lang="ko-KR" altLang="en-US" sz="1100" dirty="0">
              <a:solidFill>
                <a:schemeClr val="bg1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</p:txBody>
      </p:sp>
      <p:sp>
        <p:nvSpPr>
          <p:cNvPr id="111" name="직사각형 70">
            <a:extLst>
              <a:ext uri="{FF2B5EF4-FFF2-40B4-BE49-F238E27FC236}">
                <a16:creationId xmlns:a16="http://schemas.microsoft.com/office/drawing/2014/main" id="{B3B5AEF3-5095-9548-A7E9-1DA51F03329B}"/>
              </a:ext>
            </a:extLst>
          </p:cNvPr>
          <p:cNvSpPr/>
          <p:nvPr/>
        </p:nvSpPr>
        <p:spPr>
          <a:xfrm>
            <a:off x="4976836" y="1919435"/>
            <a:ext cx="1421360" cy="389708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로그인</a:t>
            </a:r>
            <a:r>
              <a:rPr lang="en-US" altLang="ko-KR" sz="1100" dirty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/</a:t>
            </a:r>
            <a:r>
              <a:rPr lang="ko-KR" altLang="en-US" sz="1100" dirty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로그아웃</a:t>
            </a:r>
          </a:p>
        </p:txBody>
      </p:sp>
      <p:sp>
        <p:nvSpPr>
          <p:cNvPr id="112" name="왼쪽 대괄호 71">
            <a:extLst>
              <a:ext uri="{FF2B5EF4-FFF2-40B4-BE49-F238E27FC236}">
                <a16:creationId xmlns:a16="http://schemas.microsoft.com/office/drawing/2014/main" id="{670560BF-4BDB-CD48-AC6C-677643CCD49F}"/>
              </a:ext>
            </a:extLst>
          </p:cNvPr>
          <p:cNvSpPr/>
          <p:nvPr/>
        </p:nvSpPr>
        <p:spPr>
          <a:xfrm rot="5400000">
            <a:off x="6854732" y="-1268213"/>
            <a:ext cx="122599" cy="8816054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113" name="직선 연결선 72">
            <a:extLst>
              <a:ext uri="{FF2B5EF4-FFF2-40B4-BE49-F238E27FC236}">
                <a16:creationId xmlns:a16="http://schemas.microsoft.com/office/drawing/2014/main" id="{BE76D0EE-A08E-E545-83D8-77F1A4E19609}"/>
              </a:ext>
            </a:extLst>
          </p:cNvPr>
          <p:cNvCxnSpPr>
            <a:cxnSpLocks/>
          </p:cNvCxnSpPr>
          <p:nvPr/>
        </p:nvCxnSpPr>
        <p:spPr>
          <a:xfrm>
            <a:off x="5919300" y="3857327"/>
            <a:ext cx="0" cy="85191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왼쪽 대괄호 73">
            <a:extLst>
              <a:ext uri="{FF2B5EF4-FFF2-40B4-BE49-F238E27FC236}">
                <a16:creationId xmlns:a16="http://schemas.microsoft.com/office/drawing/2014/main" id="{9D4191A9-932B-484A-86C2-CB0CA6743161}"/>
              </a:ext>
            </a:extLst>
          </p:cNvPr>
          <p:cNvSpPr/>
          <p:nvPr/>
        </p:nvSpPr>
        <p:spPr>
          <a:xfrm rot="5400000">
            <a:off x="2488106" y="2178483"/>
            <a:ext cx="126000" cy="3442878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5" name="직사각형 74">
            <a:extLst>
              <a:ext uri="{FF2B5EF4-FFF2-40B4-BE49-F238E27FC236}">
                <a16:creationId xmlns:a16="http://schemas.microsoft.com/office/drawing/2014/main" id="{F613270D-E897-C349-944F-C6F161437E60}"/>
              </a:ext>
            </a:extLst>
          </p:cNvPr>
          <p:cNvSpPr/>
          <p:nvPr/>
        </p:nvSpPr>
        <p:spPr>
          <a:xfrm>
            <a:off x="471594" y="3935537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그룹별 </a:t>
            </a:r>
            <a:endParaRPr lang="en-US" altLang="ko-KR" sz="1050" dirty="0">
              <a:solidFill>
                <a:schemeClr val="bg1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1050" dirty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검색하기</a:t>
            </a:r>
          </a:p>
        </p:txBody>
      </p:sp>
      <p:sp>
        <p:nvSpPr>
          <p:cNvPr id="116" name="직사각형 76">
            <a:extLst>
              <a:ext uri="{FF2B5EF4-FFF2-40B4-BE49-F238E27FC236}">
                <a16:creationId xmlns:a16="http://schemas.microsoft.com/office/drawing/2014/main" id="{D65AFFF4-9355-EB44-8C2E-1753C276E452}"/>
              </a:ext>
            </a:extLst>
          </p:cNvPr>
          <p:cNvSpPr/>
          <p:nvPr/>
        </p:nvSpPr>
        <p:spPr>
          <a:xfrm>
            <a:off x="133023" y="4725200"/>
            <a:ext cx="720000" cy="504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ysClr val="windowText" lastClr="000000"/>
                </a:solidFill>
                <a:latin typeface="+mj-ea"/>
                <a:ea typeface="+mj-ea"/>
                <a:cs typeface="함초롬바탕" panose="02030504000101010101" pitchFamily="18" charset="-127"/>
              </a:rPr>
              <a:t>그룹 삭제</a:t>
            </a:r>
          </a:p>
        </p:txBody>
      </p:sp>
      <p:sp>
        <p:nvSpPr>
          <p:cNvPr id="118" name="직사각형 82">
            <a:extLst>
              <a:ext uri="{FF2B5EF4-FFF2-40B4-BE49-F238E27FC236}">
                <a16:creationId xmlns:a16="http://schemas.microsoft.com/office/drawing/2014/main" id="{1D4A7F3D-65DB-0841-BD41-7E0A9871CF5A}"/>
              </a:ext>
            </a:extLst>
          </p:cNvPr>
          <p:cNvSpPr/>
          <p:nvPr/>
        </p:nvSpPr>
        <p:spPr>
          <a:xfrm>
            <a:off x="5755043" y="3197348"/>
            <a:ext cx="1008112" cy="360000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문의 게시판</a:t>
            </a:r>
          </a:p>
        </p:txBody>
      </p:sp>
      <p:sp>
        <p:nvSpPr>
          <p:cNvPr id="121" name="왼쪽 대괄호 85">
            <a:extLst>
              <a:ext uri="{FF2B5EF4-FFF2-40B4-BE49-F238E27FC236}">
                <a16:creationId xmlns:a16="http://schemas.microsoft.com/office/drawing/2014/main" id="{1A57E275-51FD-1B46-AB6D-E54211BF9ABE}"/>
              </a:ext>
            </a:extLst>
          </p:cNvPr>
          <p:cNvSpPr/>
          <p:nvPr/>
        </p:nvSpPr>
        <p:spPr>
          <a:xfrm rot="5400000">
            <a:off x="9254679" y="3123126"/>
            <a:ext cx="69861" cy="1585686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122" name="직선 연결선 86">
            <a:extLst>
              <a:ext uri="{FF2B5EF4-FFF2-40B4-BE49-F238E27FC236}">
                <a16:creationId xmlns:a16="http://schemas.microsoft.com/office/drawing/2014/main" id="{3CCD197B-A7AA-B54E-89E0-FA0ED4EA0314}"/>
              </a:ext>
            </a:extLst>
          </p:cNvPr>
          <p:cNvCxnSpPr>
            <a:cxnSpLocks/>
          </p:cNvCxnSpPr>
          <p:nvPr/>
        </p:nvCxnSpPr>
        <p:spPr>
          <a:xfrm>
            <a:off x="9320120" y="3053057"/>
            <a:ext cx="0" cy="817486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직사각형 88">
            <a:extLst>
              <a:ext uri="{FF2B5EF4-FFF2-40B4-BE49-F238E27FC236}">
                <a16:creationId xmlns:a16="http://schemas.microsoft.com/office/drawing/2014/main" id="{3918CACC-7894-FE4D-928D-7F1258B2269F}"/>
              </a:ext>
            </a:extLst>
          </p:cNvPr>
          <p:cNvSpPr/>
          <p:nvPr/>
        </p:nvSpPr>
        <p:spPr>
          <a:xfrm>
            <a:off x="8947307" y="3954865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ko-KR" altLang="en-US" sz="1050" dirty="0" err="1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답변글</a:t>
            </a:r>
            <a:endParaRPr lang="en-US" altLang="ko-KR" sz="1050" dirty="0">
              <a:solidFill>
                <a:schemeClr val="bg1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  <a:p>
            <a:pPr lvl="0" algn="ctr"/>
            <a:r>
              <a:rPr lang="ko-KR" altLang="en-US" sz="1050" dirty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보기</a:t>
            </a:r>
            <a:endParaRPr lang="en-US" altLang="ko-KR" sz="1050" dirty="0">
              <a:solidFill>
                <a:schemeClr val="bg1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</p:txBody>
      </p:sp>
      <p:sp>
        <p:nvSpPr>
          <p:cNvPr id="125" name="직사각형 89">
            <a:extLst>
              <a:ext uri="{FF2B5EF4-FFF2-40B4-BE49-F238E27FC236}">
                <a16:creationId xmlns:a16="http://schemas.microsoft.com/office/drawing/2014/main" id="{50A3CF6F-1DA5-0141-9139-41721D30CBFB}"/>
              </a:ext>
            </a:extLst>
          </p:cNvPr>
          <p:cNvSpPr/>
          <p:nvPr/>
        </p:nvSpPr>
        <p:spPr>
          <a:xfrm>
            <a:off x="8129143" y="3942518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ko-KR" altLang="en-US" sz="1050" dirty="0" err="1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답변글</a:t>
            </a:r>
            <a:endParaRPr lang="en-US" altLang="ko-KR" sz="1050" dirty="0">
              <a:solidFill>
                <a:schemeClr val="bg1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  <a:p>
            <a:pPr lvl="0" algn="ctr"/>
            <a:r>
              <a:rPr lang="ko-KR" altLang="en-US" sz="1050" dirty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작성</a:t>
            </a:r>
            <a:endParaRPr lang="en-US" altLang="ko-KR" sz="1050" dirty="0">
              <a:solidFill>
                <a:schemeClr val="bg1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</p:txBody>
      </p:sp>
      <p:sp>
        <p:nvSpPr>
          <p:cNvPr id="126" name="직사각형 91">
            <a:extLst>
              <a:ext uri="{FF2B5EF4-FFF2-40B4-BE49-F238E27FC236}">
                <a16:creationId xmlns:a16="http://schemas.microsoft.com/office/drawing/2014/main" id="{6F582669-A40A-284A-9CFB-87474B7082B5}"/>
              </a:ext>
            </a:extLst>
          </p:cNvPr>
          <p:cNvSpPr/>
          <p:nvPr/>
        </p:nvSpPr>
        <p:spPr>
          <a:xfrm>
            <a:off x="8785553" y="3197348"/>
            <a:ext cx="1008112" cy="360000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smtClean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답변 게시판</a:t>
            </a:r>
            <a:endParaRPr lang="ko-KR" altLang="en-US" sz="1100" dirty="0">
              <a:solidFill>
                <a:schemeClr val="bg1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</p:txBody>
      </p:sp>
      <p:cxnSp>
        <p:nvCxnSpPr>
          <p:cNvPr id="127" name="직선 연결선 92">
            <a:extLst>
              <a:ext uri="{FF2B5EF4-FFF2-40B4-BE49-F238E27FC236}">
                <a16:creationId xmlns:a16="http://schemas.microsoft.com/office/drawing/2014/main" id="{7DA99BB4-0698-AA4C-887C-3348C3E3EFE7}"/>
              </a:ext>
            </a:extLst>
          </p:cNvPr>
          <p:cNvCxnSpPr/>
          <p:nvPr/>
        </p:nvCxnSpPr>
        <p:spPr>
          <a:xfrm>
            <a:off x="9320120" y="2883415"/>
            <a:ext cx="0" cy="199193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연결선 93">
            <a:extLst>
              <a:ext uri="{FF2B5EF4-FFF2-40B4-BE49-F238E27FC236}">
                <a16:creationId xmlns:a16="http://schemas.microsoft.com/office/drawing/2014/main" id="{09F6463F-BCB3-A041-A9C6-D745397F83CE}"/>
              </a:ext>
            </a:extLst>
          </p:cNvPr>
          <p:cNvCxnSpPr>
            <a:cxnSpLocks/>
            <a:endCxn id="145" idx="1"/>
          </p:cNvCxnSpPr>
          <p:nvPr/>
        </p:nvCxnSpPr>
        <p:spPr>
          <a:xfrm>
            <a:off x="2508004" y="3461800"/>
            <a:ext cx="0" cy="1188624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직사각형 100">
            <a:extLst>
              <a:ext uri="{FF2B5EF4-FFF2-40B4-BE49-F238E27FC236}">
                <a16:creationId xmlns:a16="http://schemas.microsoft.com/office/drawing/2014/main" id="{920B670E-2A82-664C-9F23-482C9B621A9D}"/>
              </a:ext>
            </a:extLst>
          </p:cNvPr>
          <p:cNvSpPr/>
          <p:nvPr/>
        </p:nvSpPr>
        <p:spPr>
          <a:xfrm>
            <a:off x="3879925" y="3938166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 err="1" smtClean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정산내역별</a:t>
            </a:r>
            <a:endParaRPr lang="en-US" altLang="ko-KR" sz="1050" dirty="0" smtClean="0">
              <a:solidFill>
                <a:schemeClr val="bg1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검색하기</a:t>
            </a:r>
            <a:endParaRPr lang="ko-KR" altLang="en-US" sz="1050" dirty="0">
              <a:solidFill>
                <a:schemeClr val="bg1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</p:txBody>
      </p:sp>
      <p:sp>
        <p:nvSpPr>
          <p:cNvPr id="131" name="직사각형 41">
            <a:extLst>
              <a:ext uri="{FF2B5EF4-FFF2-40B4-BE49-F238E27FC236}">
                <a16:creationId xmlns:a16="http://schemas.microsoft.com/office/drawing/2014/main" id="{A89A596F-F0EB-9A4E-81EA-45D80BCED279}"/>
              </a:ext>
            </a:extLst>
          </p:cNvPr>
          <p:cNvSpPr/>
          <p:nvPr/>
        </p:nvSpPr>
        <p:spPr>
          <a:xfrm>
            <a:off x="2111784" y="3934908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 err="1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맴버별</a:t>
            </a:r>
            <a:r>
              <a:rPr lang="ko-KR" altLang="en-US" sz="1050" dirty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 검색하기</a:t>
            </a:r>
          </a:p>
        </p:txBody>
      </p:sp>
      <p:sp>
        <p:nvSpPr>
          <p:cNvPr id="132" name="왼쪽 대괄호 52">
            <a:extLst>
              <a:ext uri="{FF2B5EF4-FFF2-40B4-BE49-F238E27FC236}">
                <a16:creationId xmlns:a16="http://schemas.microsoft.com/office/drawing/2014/main" id="{D126F058-5793-2E4D-8EBD-B42FB2A90D8C}"/>
              </a:ext>
            </a:extLst>
          </p:cNvPr>
          <p:cNvSpPr/>
          <p:nvPr/>
        </p:nvSpPr>
        <p:spPr>
          <a:xfrm rot="5400000">
            <a:off x="839261" y="4313732"/>
            <a:ext cx="68747" cy="767318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33" name="직사각형 57">
            <a:extLst>
              <a:ext uri="{FF2B5EF4-FFF2-40B4-BE49-F238E27FC236}">
                <a16:creationId xmlns:a16="http://schemas.microsoft.com/office/drawing/2014/main" id="{1514E6E8-95C4-F740-80DB-2682B4B1A246}"/>
              </a:ext>
            </a:extLst>
          </p:cNvPr>
          <p:cNvSpPr/>
          <p:nvPr/>
        </p:nvSpPr>
        <p:spPr>
          <a:xfrm>
            <a:off x="962715" y="4725200"/>
            <a:ext cx="720000" cy="504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ysClr val="windowText" lastClr="000000"/>
                </a:solidFill>
                <a:latin typeface="+mj-ea"/>
                <a:ea typeface="+mj-ea"/>
                <a:cs typeface="함초롬바탕" panose="02030504000101010101" pitchFamily="18" charset="-127"/>
              </a:rPr>
              <a:t>그룹 </a:t>
            </a:r>
            <a:endParaRPr lang="en-US" altLang="ko-KR" sz="1050" dirty="0">
              <a:solidFill>
                <a:sysClr val="windowText" lastClr="000000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1050" dirty="0">
                <a:solidFill>
                  <a:sysClr val="windowText" lastClr="000000"/>
                </a:solidFill>
                <a:latin typeface="+mj-ea"/>
                <a:ea typeface="+mj-ea"/>
                <a:cs typeface="함초롬바탕" panose="02030504000101010101" pitchFamily="18" charset="-127"/>
              </a:rPr>
              <a:t>상세보기</a:t>
            </a:r>
          </a:p>
        </p:txBody>
      </p:sp>
      <p:sp>
        <p:nvSpPr>
          <p:cNvPr id="134" name="직사각형 59">
            <a:extLst>
              <a:ext uri="{FF2B5EF4-FFF2-40B4-BE49-F238E27FC236}">
                <a16:creationId xmlns:a16="http://schemas.microsoft.com/office/drawing/2014/main" id="{7C5B2B48-3BB2-3745-8E96-CF2EC03CA0E8}"/>
              </a:ext>
            </a:extLst>
          </p:cNvPr>
          <p:cNvSpPr/>
          <p:nvPr/>
        </p:nvSpPr>
        <p:spPr>
          <a:xfrm>
            <a:off x="1788005" y="4731765"/>
            <a:ext cx="720000" cy="504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err="1">
                <a:solidFill>
                  <a:sysClr val="windowText" lastClr="000000"/>
                </a:solidFill>
                <a:latin typeface="+mj-ea"/>
                <a:ea typeface="+mj-ea"/>
                <a:cs typeface="함초롬바탕" panose="02030504000101010101" pitchFamily="18" charset="-127"/>
              </a:rPr>
              <a:t>맴버</a:t>
            </a:r>
            <a:r>
              <a:rPr lang="ko-KR" altLang="en-US" sz="1050" dirty="0">
                <a:solidFill>
                  <a:sysClr val="windowText" lastClr="000000"/>
                </a:solidFill>
                <a:latin typeface="+mj-ea"/>
                <a:ea typeface="+mj-ea"/>
                <a:cs typeface="함초롬바탕" panose="02030504000101010101" pitchFamily="18" charset="-127"/>
              </a:rPr>
              <a:t> 삭제</a:t>
            </a:r>
          </a:p>
        </p:txBody>
      </p:sp>
      <p:sp>
        <p:nvSpPr>
          <p:cNvPr id="135" name="직사각형 60">
            <a:extLst>
              <a:ext uri="{FF2B5EF4-FFF2-40B4-BE49-F238E27FC236}">
                <a16:creationId xmlns:a16="http://schemas.microsoft.com/office/drawing/2014/main" id="{11AA80D5-014B-E748-A689-B5777945BF83}"/>
              </a:ext>
            </a:extLst>
          </p:cNvPr>
          <p:cNvSpPr/>
          <p:nvPr/>
        </p:nvSpPr>
        <p:spPr>
          <a:xfrm>
            <a:off x="2636866" y="4731391"/>
            <a:ext cx="720000" cy="504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err="1">
                <a:solidFill>
                  <a:sysClr val="windowText" lastClr="000000"/>
                </a:solidFill>
                <a:latin typeface="+mj-ea"/>
                <a:ea typeface="+mj-ea"/>
                <a:cs typeface="함초롬바탕" panose="02030504000101010101" pitchFamily="18" charset="-127"/>
              </a:rPr>
              <a:t>맴버</a:t>
            </a:r>
            <a:endParaRPr lang="en-US" altLang="ko-KR" sz="1050" dirty="0">
              <a:solidFill>
                <a:sysClr val="windowText" lastClr="000000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1050" dirty="0">
                <a:solidFill>
                  <a:sysClr val="windowText" lastClr="000000"/>
                </a:solidFill>
                <a:latin typeface="+mj-ea"/>
                <a:ea typeface="+mj-ea"/>
                <a:cs typeface="함초롬바탕" panose="02030504000101010101" pitchFamily="18" charset="-127"/>
              </a:rPr>
              <a:t>상세보기</a:t>
            </a:r>
          </a:p>
        </p:txBody>
      </p:sp>
      <p:sp>
        <p:nvSpPr>
          <p:cNvPr id="137" name="직사각형 96">
            <a:extLst>
              <a:ext uri="{FF2B5EF4-FFF2-40B4-BE49-F238E27FC236}">
                <a16:creationId xmlns:a16="http://schemas.microsoft.com/office/drawing/2014/main" id="{352EA65B-D873-504A-8E68-0C5B18924C14}"/>
              </a:ext>
            </a:extLst>
          </p:cNvPr>
          <p:cNvSpPr/>
          <p:nvPr/>
        </p:nvSpPr>
        <p:spPr>
          <a:xfrm>
            <a:off x="3485727" y="4725200"/>
            <a:ext cx="720000" cy="504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ysClr val="windowText" lastClr="000000"/>
                </a:solidFill>
                <a:latin typeface="+mj-ea"/>
                <a:ea typeface="+mj-ea"/>
                <a:cs typeface="함초롬바탕" panose="02030504000101010101" pitchFamily="18" charset="-127"/>
              </a:rPr>
              <a:t>정산내역 삭제</a:t>
            </a:r>
          </a:p>
        </p:txBody>
      </p:sp>
      <p:sp>
        <p:nvSpPr>
          <p:cNvPr id="138" name="직사각형 98">
            <a:extLst>
              <a:ext uri="{FF2B5EF4-FFF2-40B4-BE49-F238E27FC236}">
                <a16:creationId xmlns:a16="http://schemas.microsoft.com/office/drawing/2014/main" id="{85E6DE82-D786-4443-89C9-814EC02E1239}"/>
              </a:ext>
            </a:extLst>
          </p:cNvPr>
          <p:cNvSpPr/>
          <p:nvPr/>
        </p:nvSpPr>
        <p:spPr>
          <a:xfrm>
            <a:off x="4334588" y="4725200"/>
            <a:ext cx="720000" cy="504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ysClr val="windowText" lastClr="000000"/>
                </a:solidFill>
                <a:latin typeface="+mj-ea"/>
                <a:ea typeface="+mj-ea"/>
                <a:cs typeface="함초롬바탕" panose="02030504000101010101" pitchFamily="18" charset="-127"/>
              </a:rPr>
              <a:t>정산내역 </a:t>
            </a:r>
            <a:endParaRPr lang="en-US" altLang="ko-KR" sz="1050" dirty="0">
              <a:solidFill>
                <a:sysClr val="windowText" lastClr="000000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1050" dirty="0">
                <a:solidFill>
                  <a:sysClr val="windowText" lastClr="000000"/>
                </a:solidFill>
                <a:latin typeface="+mj-ea"/>
                <a:ea typeface="+mj-ea"/>
                <a:cs typeface="함초롬바탕" panose="02030504000101010101" pitchFamily="18" charset="-127"/>
              </a:rPr>
              <a:t>상세보기</a:t>
            </a:r>
          </a:p>
        </p:txBody>
      </p:sp>
      <p:cxnSp>
        <p:nvCxnSpPr>
          <p:cNvPr id="143" name="직선 연결선 72">
            <a:extLst>
              <a:ext uri="{FF2B5EF4-FFF2-40B4-BE49-F238E27FC236}">
                <a16:creationId xmlns:a16="http://schemas.microsoft.com/office/drawing/2014/main" id="{8DECFB9A-CAE3-0242-9D60-A5B0AEF09552}"/>
              </a:ext>
            </a:extLst>
          </p:cNvPr>
          <p:cNvCxnSpPr>
            <a:cxnSpLocks/>
          </p:cNvCxnSpPr>
          <p:nvPr/>
        </p:nvCxnSpPr>
        <p:spPr>
          <a:xfrm>
            <a:off x="6734986" y="3862523"/>
            <a:ext cx="0" cy="85191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직사각형 63">
            <a:extLst>
              <a:ext uri="{FF2B5EF4-FFF2-40B4-BE49-F238E27FC236}">
                <a16:creationId xmlns:a16="http://schemas.microsoft.com/office/drawing/2014/main" id="{C7025933-D204-A04E-B3DB-0A3550750514}"/>
              </a:ext>
            </a:extLst>
          </p:cNvPr>
          <p:cNvSpPr/>
          <p:nvPr/>
        </p:nvSpPr>
        <p:spPr>
          <a:xfrm>
            <a:off x="1938717" y="3179586"/>
            <a:ext cx="1143106" cy="360000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검색 관련</a:t>
            </a:r>
            <a:endParaRPr lang="en-US" altLang="ko-KR" sz="1100" dirty="0">
              <a:solidFill>
                <a:schemeClr val="bg1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</p:txBody>
      </p:sp>
      <p:sp>
        <p:nvSpPr>
          <p:cNvPr id="145" name="왼쪽 대괄호 52">
            <a:extLst>
              <a:ext uri="{FF2B5EF4-FFF2-40B4-BE49-F238E27FC236}">
                <a16:creationId xmlns:a16="http://schemas.microsoft.com/office/drawing/2014/main" id="{33495329-D1A5-B846-A5D5-89F7BD74449C}"/>
              </a:ext>
            </a:extLst>
          </p:cNvPr>
          <p:cNvSpPr/>
          <p:nvPr/>
        </p:nvSpPr>
        <p:spPr>
          <a:xfrm rot="5400000">
            <a:off x="2518501" y="4270892"/>
            <a:ext cx="80969" cy="840033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46" name="왼쪽 대괄호 52">
            <a:extLst>
              <a:ext uri="{FF2B5EF4-FFF2-40B4-BE49-F238E27FC236}">
                <a16:creationId xmlns:a16="http://schemas.microsoft.com/office/drawing/2014/main" id="{ED058EB3-AAF7-0745-BBB1-6D58D382C5F0}"/>
              </a:ext>
            </a:extLst>
          </p:cNvPr>
          <p:cNvSpPr/>
          <p:nvPr/>
        </p:nvSpPr>
        <p:spPr>
          <a:xfrm rot="5400000">
            <a:off x="4215207" y="4264095"/>
            <a:ext cx="80969" cy="840033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9" name="직사각형 83">
            <a:extLst>
              <a:ext uri="{FF2B5EF4-FFF2-40B4-BE49-F238E27FC236}">
                <a16:creationId xmlns:a16="http://schemas.microsoft.com/office/drawing/2014/main" id="{2DEA7191-078E-CC4A-90F4-0FC5A03704D3}"/>
              </a:ext>
            </a:extLst>
          </p:cNvPr>
          <p:cNvSpPr/>
          <p:nvPr/>
        </p:nvSpPr>
        <p:spPr>
          <a:xfrm>
            <a:off x="7231595" y="3937689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err="1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문의글</a:t>
            </a:r>
            <a:endParaRPr lang="en-US" altLang="ko-KR" sz="1050" dirty="0">
              <a:solidFill>
                <a:schemeClr val="bg1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1050" dirty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삭제</a:t>
            </a:r>
          </a:p>
        </p:txBody>
      </p:sp>
      <p:sp>
        <p:nvSpPr>
          <p:cNvPr id="120" name="직사각형 84">
            <a:extLst>
              <a:ext uri="{FF2B5EF4-FFF2-40B4-BE49-F238E27FC236}">
                <a16:creationId xmlns:a16="http://schemas.microsoft.com/office/drawing/2014/main" id="{151078D2-45C3-2648-843B-7F3564797006}"/>
              </a:ext>
            </a:extLst>
          </p:cNvPr>
          <p:cNvSpPr/>
          <p:nvPr/>
        </p:nvSpPr>
        <p:spPr>
          <a:xfrm>
            <a:off x="5559300" y="3948370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err="1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처리안된문의글</a:t>
            </a:r>
            <a:endParaRPr lang="en-US" altLang="ko-KR" sz="1050" dirty="0">
              <a:solidFill>
                <a:schemeClr val="bg1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1050" dirty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목록</a:t>
            </a:r>
          </a:p>
        </p:txBody>
      </p:sp>
      <p:sp>
        <p:nvSpPr>
          <p:cNvPr id="139" name="직사각형 99">
            <a:extLst>
              <a:ext uri="{FF2B5EF4-FFF2-40B4-BE49-F238E27FC236}">
                <a16:creationId xmlns:a16="http://schemas.microsoft.com/office/drawing/2014/main" id="{655D698E-22D0-BB44-8900-AECE4AA19B81}"/>
              </a:ext>
            </a:extLst>
          </p:cNvPr>
          <p:cNvSpPr/>
          <p:nvPr/>
        </p:nvSpPr>
        <p:spPr>
          <a:xfrm>
            <a:off x="4735923" y="3945812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err="1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문의글</a:t>
            </a:r>
            <a:endParaRPr lang="en-US" altLang="ko-KR" sz="1050" dirty="0">
              <a:solidFill>
                <a:schemeClr val="bg1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1050" dirty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보기</a:t>
            </a:r>
          </a:p>
        </p:txBody>
      </p:sp>
      <p:sp>
        <p:nvSpPr>
          <p:cNvPr id="140" name="직사각형 83">
            <a:extLst>
              <a:ext uri="{FF2B5EF4-FFF2-40B4-BE49-F238E27FC236}">
                <a16:creationId xmlns:a16="http://schemas.microsoft.com/office/drawing/2014/main" id="{354FFA3A-9184-7C44-AFB3-AA6591EE04E1}"/>
              </a:ext>
            </a:extLst>
          </p:cNvPr>
          <p:cNvSpPr/>
          <p:nvPr/>
        </p:nvSpPr>
        <p:spPr>
          <a:xfrm>
            <a:off x="6395421" y="3937689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처리된</a:t>
            </a:r>
            <a:endParaRPr lang="en-US" altLang="ko-KR" sz="1050" dirty="0">
              <a:solidFill>
                <a:schemeClr val="bg1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1050" dirty="0" err="1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문의글</a:t>
            </a:r>
            <a:endParaRPr lang="en-US" altLang="ko-KR" sz="1050" dirty="0">
              <a:solidFill>
                <a:schemeClr val="bg1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1050" dirty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목록</a:t>
            </a:r>
          </a:p>
        </p:txBody>
      </p:sp>
      <p:sp>
        <p:nvSpPr>
          <p:cNvPr id="59" name="직사각형 66">
            <a:extLst>
              <a:ext uri="{FF2B5EF4-FFF2-40B4-BE49-F238E27FC236}">
                <a16:creationId xmlns:a16="http://schemas.microsoft.com/office/drawing/2014/main" id="{408D0BF4-8F7D-C148-83AD-33C61E6228B1}"/>
              </a:ext>
            </a:extLst>
          </p:cNvPr>
          <p:cNvSpPr/>
          <p:nvPr/>
        </p:nvSpPr>
        <p:spPr>
          <a:xfrm>
            <a:off x="10604057" y="3942518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dirty="0" smtClean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글 작성</a:t>
            </a:r>
            <a:r>
              <a:rPr lang="en-US" altLang="ko-KR" sz="1050" dirty="0" smtClean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/</a:t>
            </a:r>
            <a:r>
              <a:rPr lang="ko-KR" altLang="en-US" sz="1050" dirty="0" smtClean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삭제</a:t>
            </a:r>
            <a:endParaRPr lang="en-US" altLang="ko-KR" sz="1050" dirty="0">
              <a:solidFill>
                <a:schemeClr val="bg1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</p:txBody>
      </p:sp>
      <p:sp>
        <p:nvSpPr>
          <p:cNvPr id="62" name="직사각형 66">
            <a:extLst>
              <a:ext uri="{FF2B5EF4-FFF2-40B4-BE49-F238E27FC236}">
                <a16:creationId xmlns:a16="http://schemas.microsoft.com/office/drawing/2014/main" id="{408D0BF4-8F7D-C148-83AD-33C61E6228B1}"/>
              </a:ext>
            </a:extLst>
          </p:cNvPr>
          <p:cNvSpPr/>
          <p:nvPr/>
        </p:nvSpPr>
        <p:spPr>
          <a:xfrm>
            <a:off x="11429704" y="3942518"/>
            <a:ext cx="720000" cy="504000"/>
          </a:xfrm>
          <a:prstGeom prst="rect">
            <a:avLst/>
          </a:prstGeom>
          <a:solidFill>
            <a:srgbClr val="7A8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1"/>
            <a:r>
              <a:rPr lang="ko-KR" altLang="en-US" sz="1050" smtClean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글 수정</a:t>
            </a:r>
            <a:endParaRPr lang="en-US" altLang="ko-KR" sz="1050" dirty="0">
              <a:solidFill>
                <a:schemeClr val="bg1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</p:txBody>
      </p:sp>
      <p:cxnSp>
        <p:nvCxnSpPr>
          <p:cNvPr id="64" name="직선 연결선 86">
            <a:extLst>
              <a:ext uri="{FF2B5EF4-FFF2-40B4-BE49-F238E27FC236}">
                <a16:creationId xmlns:a16="http://schemas.microsoft.com/office/drawing/2014/main" id="{3CCD197B-A7AA-B54E-89E0-FA0ED4EA0314}"/>
              </a:ext>
            </a:extLst>
          </p:cNvPr>
          <p:cNvCxnSpPr>
            <a:cxnSpLocks/>
          </p:cNvCxnSpPr>
          <p:nvPr/>
        </p:nvCxnSpPr>
        <p:spPr>
          <a:xfrm>
            <a:off x="11334421" y="3461800"/>
            <a:ext cx="0" cy="419238"/>
          </a:xfrm>
          <a:prstGeom prst="line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왼쪽 대괄호 85">
            <a:extLst>
              <a:ext uri="{FF2B5EF4-FFF2-40B4-BE49-F238E27FC236}">
                <a16:creationId xmlns:a16="http://schemas.microsoft.com/office/drawing/2014/main" id="{1A57E275-51FD-1B46-AB6D-E54211BF9ABE}"/>
              </a:ext>
            </a:extLst>
          </p:cNvPr>
          <p:cNvSpPr/>
          <p:nvPr/>
        </p:nvSpPr>
        <p:spPr>
          <a:xfrm rot="5400000">
            <a:off x="11334415" y="3500685"/>
            <a:ext cx="69862" cy="830570"/>
          </a:xfrm>
          <a:prstGeom prst="leftBracket">
            <a:avLst/>
          </a:prstGeom>
          <a:ln>
            <a:solidFill>
              <a:srgbClr val="745E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48" name="직사각형 91">
            <a:extLst>
              <a:ext uri="{FF2B5EF4-FFF2-40B4-BE49-F238E27FC236}">
                <a16:creationId xmlns:a16="http://schemas.microsoft.com/office/drawing/2014/main" id="{2E4AA595-3559-3147-9046-4413806A1EBB}"/>
              </a:ext>
            </a:extLst>
          </p:cNvPr>
          <p:cNvSpPr/>
          <p:nvPr/>
        </p:nvSpPr>
        <p:spPr>
          <a:xfrm>
            <a:off x="10847413" y="3197348"/>
            <a:ext cx="1008112" cy="360000"/>
          </a:xfrm>
          <a:prstGeom prst="rect">
            <a:avLst/>
          </a:prstGeom>
          <a:solidFill>
            <a:srgbClr val="03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공지사항</a:t>
            </a:r>
            <a:endParaRPr lang="en-US" altLang="ko-KR" sz="1100" dirty="0">
              <a:solidFill>
                <a:schemeClr val="bg1"/>
              </a:solidFill>
              <a:latin typeface="+mj-ea"/>
              <a:ea typeface="+mj-ea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j-ea"/>
                <a:ea typeface="+mj-ea"/>
                <a:cs typeface="함초롬바탕" panose="02030504000101010101" pitchFamily="18" charset="-127"/>
              </a:rPr>
              <a:t>게시판</a:t>
            </a:r>
          </a:p>
        </p:txBody>
      </p:sp>
      <p:sp>
        <p:nvSpPr>
          <p:cNvPr id="67" name="직사각형 12">
            <a:extLst>
              <a:ext uri="{FF2B5EF4-FFF2-40B4-BE49-F238E27FC236}">
                <a16:creationId xmlns:a16="http://schemas.microsoft.com/office/drawing/2014/main" id="{6C1F0C35-7EC9-2A46-B8F3-5634A6BDCE4E}"/>
              </a:ext>
            </a:extLst>
          </p:cNvPr>
          <p:cNvSpPr/>
          <p:nvPr/>
        </p:nvSpPr>
        <p:spPr>
          <a:xfrm>
            <a:off x="-8111" y="0"/>
            <a:ext cx="407369" cy="1340768"/>
          </a:xfrm>
          <a:prstGeom prst="rect">
            <a:avLst/>
          </a:prstGeom>
          <a:solidFill>
            <a:srgbClr val="3C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71769645"/>
      </p:ext>
    </p:extLst>
  </p:cSld>
  <p:clrMapOvr>
    <a:masterClrMapping/>
  </p:clrMapOvr>
</p:sld>
</file>

<file path=ppt/theme/theme1.xml><?xml version="1.0" encoding="utf-8"?>
<a:theme xmlns:a="http://schemas.openxmlformats.org/drawingml/2006/main" name="ppt_designmasterBW_2005">
  <a:themeElements>
    <a:clrScheme name="ppt_designmasterBW_2005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pt_designmasterBW_2005">
      <a:majorFont>
        <a:latin typeface="Arial Narrow"/>
        <a:ea typeface="굴림"/>
        <a:cs typeface=""/>
      </a:majorFont>
      <a:minorFont>
        <a:latin typeface="Arial Narrow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ppt_designmasterBW_2005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designmasterBW_2005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designmasterBW_2005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designmasterBW_2005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designmasterBW_2005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designmasterBW_2005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designmasterBW_2005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designmasterBW_2005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designmasterBW_2005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designmasterBW_2005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designmasterBW_2005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designmasterBW_2005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ppt_designmasterBW_2005</Template>
  <TotalTime>62188</TotalTime>
  <Words>1535</Words>
  <Application>Microsoft Office PowerPoint</Application>
  <PresentationFormat>와이드스크린</PresentationFormat>
  <Paragraphs>451</Paragraphs>
  <Slides>23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15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23</vt:i4>
      </vt:variant>
    </vt:vector>
  </HeadingPairs>
  <TitlesOfParts>
    <vt:vector size="41" baseType="lpstr">
      <vt:lpstr>Segoe UI Semilight</vt:lpstr>
      <vt:lpstr>Microsoft JhengHei UI</vt:lpstr>
      <vt:lpstr>Arial Narrow</vt:lpstr>
      <vt:lpstr>Impact</vt:lpstr>
      <vt:lpstr>한컴 윤고딕 230</vt:lpstr>
      <vt:lpstr>굴림</vt:lpstr>
      <vt:lpstr>맑은 고딕</vt:lpstr>
      <vt:lpstr>Wingdings</vt:lpstr>
      <vt:lpstr>Calibri</vt:lpstr>
      <vt:lpstr>System Font</vt:lpstr>
      <vt:lpstr>Arial</vt:lpstr>
      <vt:lpstr>함초롬바탕</vt:lpstr>
      <vt:lpstr>돋움</vt:lpstr>
      <vt:lpstr>Segoe UI Light</vt:lpstr>
      <vt:lpstr>맑은 고딕 Semilight</vt:lpstr>
      <vt:lpstr>ppt_designmasterBW_2005</vt:lpstr>
      <vt:lpstr>디자인 사용자 지정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주세페주스티코리아  Giuseppe Giusti Korea CO., LTD</dc:title>
  <dc:creator>Giusti Korea</dc:creator>
  <cp:lastModifiedBy>user</cp:lastModifiedBy>
  <cp:revision>2796</cp:revision>
  <cp:lastPrinted>2019-09-30T03:51:52Z</cp:lastPrinted>
  <dcterms:created xsi:type="dcterms:W3CDTF">2006-09-21T23:36:14Z</dcterms:created>
  <dcterms:modified xsi:type="dcterms:W3CDTF">2022-08-01T02:27:31Z</dcterms:modified>
</cp:coreProperties>
</file>